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310" r:id="rId2"/>
    <p:sldId id="257" r:id="rId3"/>
    <p:sldId id="317" r:id="rId4"/>
    <p:sldId id="319" r:id="rId5"/>
    <p:sldId id="311" r:id="rId6"/>
    <p:sldId id="312" r:id="rId7"/>
    <p:sldId id="313" r:id="rId8"/>
    <p:sldId id="314" r:id="rId9"/>
    <p:sldId id="316" r:id="rId10"/>
    <p:sldId id="265" r:id="rId11"/>
    <p:sldId id="318" r:id="rId12"/>
    <p:sldId id="1047" r:id="rId13"/>
    <p:sldId id="1051" r:id="rId14"/>
    <p:sldId id="1054" r:id="rId15"/>
    <p:sldId id="1056" r:id="rId16"/>
    <p:sldId id="1055" r:id="rId17"/>
    <p:sldId id="1057" r:id="rId18"/>
    <p:sldId id="1058" r:id="rId19"/>
    <p:sldId id="1049" r:id="rId20"/>
    <p:sldId id="1050" r:id="rId21"/>
    <p:sldId id="1048" r:id="rId22"/>
    <p:sldId id="315" r:id="rId23"/>
  </p:sldIdLst>
  <p:sldSz cx="18288000" cy="10287000"/>
  <p:notesSz cx="6858000" cy="9144000"/>
  <p:embeddedFontLst>
    <p:embeddedFont>
      <p:font typeface="Anton" pitchFamily="2" charset="0"/>
      <p:regular r:id="rId25"/>
    </p:embeddedFont>
    <p:embeddedFont>
      <p:font typeface="Antonio Bold" panose="020B0604020202020204" charset="0"/>
      <p:regular r:id="rId26"/>
    </p:embeddedFont>
    <p:embeddedFont>
      <p:font typeface="Canva Sans Italics" panose="020B0604020202020204" charset="0"/>
      <p:regular r:id="rId27"/>
      <p:italic r:id="rId28"/>
    </p:embeddedFont>
    <p:embeddedFont>
      <p:font typeface="Inter" panose="020B0604020202020204" charset="0"/>
      <p:regular r:id="rId29"/>
    </p:embeddedFont>
    <p:embeddedFont>
      <p:font typeface="Inter Bold" panose="020B0604020202020204" charset="0"/>
      <p:regular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Norwester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8" userDrawn="1">
          <p15:clr>
            <a:srgbClr val="A4A3A4"/>
          </p15:clr>
        </p15:guide>
        <p15:guide id="3" orient="horz" pos="32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F44BA08-B5D5-3219-B106-37B3FA1E63CC}" name="Confidence Raymond" initials="CR" userId="S::confidence.raymond@mail.mcgill.ca::9493b1cf-7912-4a23-b048-220e2265e1b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8600"/>
    <a:srgbClr val="0B4F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980" autoAdjust="0"/>
  </p:normalViewPr>
  <p:slideViewPr>
    <p:cSldViewPr>
      <p:cViewPr varScale="1">
        <p:scale>
          <a:sx n="54" d="100"/>
          <a:sy n="54" d="100"/>
        </p:scale>
        <p:origin x="703" y="38"/>
      </p:cViewPr>
      <p:guideLst>
        <p:guide pos="48"/>
        <p:guide orient="horz" pos="3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88FC4-88D6-5A62-D410-4CA7C015F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0EB7C2-6D89-00BC-13EB-A47591150C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74E57-8522-6936-0BE9-35D132F8E5C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481A350-436B-054A-66BD-3F5F15CFE0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408C955-3882-2D71-DFCC-3978254902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F84DE-4B51-5CA0-BA09-AD37B2F55D6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ABF299-BA86-6BD8-5C1E-DD829BB39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6887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39813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FE748-1DA3-18C4-A041-915B98ECB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4E1C37-74DB-3418-E0FA-C56961FF13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5C7A21-647F-81AD-8AF4-3FB654CB7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1CC3F-C92B-F332-734E-E600AD5B6F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52400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10BF3-19A4-26B5-35F2-B9C0A123C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C5F74F-BF5B-3438-2380-EC066DA0F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CDE329-97D1-8DE8-BA09-2DAFA18A5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CDBB8-5F82-2A2F-CAAC-745097C6C4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48767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5578C-16DF-CA95-026A-F1A529DCD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5C1B16-E7D5-6360-6E81-955237705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565CF5-A5DC-FB83-BABA-9FCBFFDCC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77BA0-F3EE-B78E-BD50-C79A5CFD5E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62857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9AB6C-9001-F7D9-E83F-BA3D41157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0D2A67-F9BF-75A0-2EBC-77FA12E202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ECDC81-4BB8-726D-A754-B8ACA5A30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1D633-69D8-66C9-2CE3-E8AFAFFC55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66997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CB79E-9435-7D2F-72C6-82B73F53F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ABC75-4BE5-9E73-E914-00A1F69997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E650A6-A16C-A794-F025-BDE24BE88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30B6E-2275-0A0E-3FC4-6C6E6ACC4E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62322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EE8FD-004F-B04F-559E-B74988475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30092-D2CF-F977-431E-DA115F613F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62BF7-C646-5750-A723-38A862C54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0CDDE-E0A5-2A7F-1580-4B61FEF540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36962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1412C-04F2-9674-411D-D4A85651E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42993E-40FD-D4F0-01A2-469DE44C58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20A56B-9549-74C6-8AD4-27BC711E7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2222D-CCEA-DCA6-EA82-EF6FA4918D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2566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51790-5A75-4D06-8D13-D79752123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7AA178-9C4B-AA4A-1FF3-E53E7C8262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38C601-51E6-F219-F046-CD553AA3DB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5DF10-A0C3-A4FF-E280-83386189A3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61339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AA09D-5CB8-3CFE-1531-410B02489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0D4985-80FA-7C99-DDFC-3567F84BBE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00831-2DCD-D280-0CF7-48A6B23B73D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C318376-6340-3033-A91E-EF99C0D014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39FF672-18F7-4F3A-9159-58AE66AED6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344FFA-52E5-6057-9823-16D1C831BC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B1CF2-12A8-8EB0-BA3F-03A2127231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652149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2B203-6321-1E87-424E-FA065AE3A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D603F6-EFFD-1924-93C1-1397D4CAF8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4EC088-B07A-9ABF-CA4F-08554DA5E93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F1961BD-C55F-A387-5452-FFFD1845AD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8C37F5D-2555-7FF8-D2A3-7D562A1D10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0782D-9A2F-340B-3D48-5D29EE128C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D5C8D-E738-3E49-3F2F-269E7D300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356692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4DE8D-D73B-01B5-954B-B64262F8A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AF60AA-F51B-2164-FBF9-4035AA2A62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6C5082-0113-5131-D702-5A6FAE46A00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DB9EB20-CB66-2FD2-3743-F8F45680BE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EC7CBC5-A09A-577D-8D9F-F3FA895305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A06A2-4486-2986-2C52-42B8987BB3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E57917-6174-5A3A-6D79-C7E60AE4B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151960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6C188-D865-C83A-C3C8-8A437E475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53374C-CA77-2151-4561-09613078A5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ED97B7-0265-A505-C929-729F1F8E012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E2041CB-9032-E73E-C546-450D8F2F7B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BB19A90-18B0-296D-3B30-879266AF62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76C18-D566-DC05-7623-0F77819CCA7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9A374-AF0F-5507-B93D-1B8CADE1D9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05696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867CF-81BF-83A7-5AC1-DE2DD22B7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459D6D-3B4E-604C-CA62-9F7C4BA05F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30FEA6-6F68-A072-047A-D8A3A75B7B1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AC67BF5-B724-78FE-AA9B-2BE8C8C89D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D4E4C8B-8645-E3A7-0566-3C9DA212ED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FAA9A-BE95-CDB7-63F2-860E59F27F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9047E-7522-B7AA-FFA0-D7F5705406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120439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30F0F-698E-FF22-AC9C-32E3A539A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1F87A49-9D92-EFDA-8422-6836CFB32A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3BE402-6677-D231-C484-3D071999EE9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6EAC33A-DB93-800F-5DEA-D8B241FF0F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B7D06BA-15A0-64DB-73C4-D56DBE01F1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6FEEC-8803-119D-92CC-09434B13A8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4A56DF-3628-AFF3-783A-4398004B16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389339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AF200-4E62-1005-00A7-0579708D6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44183E-6F15-99FC-1C40-FBEA106154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C83B7-FC0A-3C71-784D-AE8EEC08CA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1EB7F2D-679E-84BE-EBDE-DAF5FD163A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7EEBFE4-7F0D-54BC-CB68-03B56FF09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9E1F8-851E-7F25-EC16-F4D92B96950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A98B71-D3B7-20C2-9F21-1EB95E6D82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85756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2EA63-F56D-0917-C8FC-C28D4CA20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FC0DE8-EE35-ADB6-D28A-C8EEE708AC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DA99A5-B356-4094-E179-D5245C3DED6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BBEE72B-81EE-696F-E42C-043D2317CA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DD93927-1324-408F-040D-F945B70716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52C740-08B7-9541-C51A-B3F391B3FB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ED5795-3E4F-C2BC-D11E-98740A60E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609218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6.png"/><Relationship Id="rId21" Type="http://schemas.openxmlformats.org/officeDocument/2006/relationships/image" Target="../media/image56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5" Type="http://schemas.openxmlformats.org/officeDocument/2006/relationships/image" Target="../media/image60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24" Type="http://schemas.openxmlformats.org/officeDocument/2006/relationships/image" Target="../media/image59.png"/><Relationship Id="rId5" Type="http://schemas.openxmlformats.org/officeDocument/2006/relationships/image" Target="../media/image40.svg"/><Relationship Id="rId15" Type="http://schemas.openxmlformats.org/officeDocument/2006/relationships/image" Target="../media/image50.svg"/><Relationship Id="rId23" Type="http://schemas.openxmlformats.org/officeDocument/2006/relationships/image" Target="../media/image58.svg"/><Relationship Id="rId10" Type="http://schemas.openxmlformats.org/officeDocument/2006/relationships/image" Target="../media/image45.png"/><Relationship Id="rId19" Type="http://schemas.openxmlformats.org/officeDocument/2006/relationships/image" Target="../media/image54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6.png"/><Relationship Id="rId21" Type="http://schemas.openxmlformats.org/officeDocument/2006/relationships/image" Target="../media/image56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5" Type="http://schemas.openxmlformats.org/officeDocument/2006/relationships/image" Target="../media/image60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24" Type="http://schemas.openxmlformats.org/officeDocument/2006/relationships/image" Target="../media/image59.png"/><Relationship Id="rId5" Type="http://schemas.openxmlformats.org/officeDocument/2006/relationships/image" Target="../media/image40.svg"/><Relationship Id="rId15" Type="http://schemas.openxmlformats.org/officeDocument/2006/relationships/image" Target="../media/image50.svg"/><Relationship Id="rId23" Type="http://schemas.openxmlformats.org/officeDocument/2006/relationships/image" Target="../media/image58.svg"/><Relationship Id="rId10" Type="http://schemas.openxmlformats.org/officeDocument/2006/relationships/image" Target="../media/image45.png"/><Relationship Id="rId19" Type="http://schemas.openxmlformats.org/officeDocument/2006/relationships/image" Target="../media/image54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74.png"/><Relationship Id="rId18" Type="http://schemas.openxmlformats.org/officeDocument/2006/relationships/image" Target="../media/image79.svg"/><Relationship Id="rId3" Type="http://schemas.openxmlformats.org/officeDocument/2006/relationships/image" Target="../media/image64.svg"/><Relationship Id="rId21" Type="http://schemas.openxmlformats.org/officeDocument/2006/relationships/image" Target="../media/image82.png"/><Relationship Id="rId7" Type="http://schemas.openxmlformats.org/officeDocument/2006/relationships/image" Target="../media/image68.png"/><Relationship Id="rId12" Type="http://schemas.openxmlformats.org/officeDocument/2006/relationships/image" Target="../media/image73.sv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2" Type="http://schemas.openxmlformats.org/officeDocument/2006/relationships/image" Target="../media/image63.png"/><Relationship Id="rId16" Type="http://schemas.openxmlformats.org/officeDocument/2006/relationships/image" Target="../media/image77.svg"/><Relationship Id="rId20" Type="http://schemas.openxmlformats.org/officeDocument/2006/relationships/image" Target="../media/image8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10" Type="http://schemas.openxmlformats.org/officeDocument/2006/relationships/image" Target="../media/image71.svg"/><Relationship Id="rId19" Type="http://schemas.openxmlformats.org/officeDocument/2006/relationships/image" Target="../media/image80.png"/><Relationship Id="rId4" Type="http://schemas.openxmlformats.org/officeDocument/2006/relationships/image" Target="../media/image65.svg"/><Relationship Id="rId9" Type="http://schemas.openxmlformats.org/officeDocument/2006/relationships/image" Target="../media/image70.png"/><Relationship Id="rId14" Type="http://schemas.openxmlformats.org/officeDocument/2006/relationships/image" Target="../media/image75.svg"/><Relationship Id="rId22" Type="http://schemas.openxmlformats.org/officeDocument/2006/relationships/image" Target="../media/image8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83.svg"/><Relationship Id="rId7" Type="http://schemas.openxmlformats.org/officeDocument/2006/relationships/image" Target="../media/image87.png"/><Relationship Id="rId12" Type="http://schemas.openxmlformats.org/officeDocument/2006/relationships/image" Target="../media/image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3.jpeg"/><Relationship Id="rId5" Type="http://schemas.openxmlformats.org/officeDocument/2006/relationships/image" Target="../media/image85.png"/><Relationship Id="rId10" Type="http://schemas.openxmlformats.org/officeDocument/2006/relationships/image" Target="../media/image2.png"/><Relationship Id="rId4" Type="http://schemas.openxmlformats.org/officeDocument/2006/relationships/image" Target="../media/image84.png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10" Type="http://schemas.openxmlformats.org/officeDocument/2006/relationships/image" Target="../media/image90.png"/><Relationship Id="rId4" Type="http://schemas.openxmlformats.org/officeDocument/2006/relationships/image" Target="../media/image1.png"/><Relationship Id="rId9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10" Type="http://schemas.openxmlformats.org/officeDocument/2006/relationships/image" Target="../media/image92.png"/><Relationship Id="rId4" Type="http://schemas.openxmlformats.org/officeDocument/2006/relationships/image" Target="../media/image2.png"/><Relationship Id="rId9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jpe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3.jpe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2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5.png"/><Relationship Id="rId5" Type="http://schemas.openxmlformats.org/officeDocument/2006/relationships/image" Target="../media/image3.jpe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8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3.jpeg"/><Relationship Id="rId4" Type="http://schemas.openxmlformats.org/officeDocument/2006/relationships/hyperlink" Target="https://event.fourwaves.com/spark" TargetMode="External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34D4-61D8-97D9-6DFA-4E52B4E64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8E7773F-CF57-8A02-3D9F-30473B9A35B9}"/>
              </a:ext>
            </a:extLst>
          </p:cNvPr>
          <p:cNvGrpSpPr/>
          <p:nvPr/>
        </p:nvGrpSpPr>
        <p:grpSpPr>
          <a:xfrm>
            <a:off x="11726350" y="405482"/>
            <a:ext cx="6075843" cy="1246436"/>
            <a:chOff x="0" y="0"/>
            <a:chExt cx="8101125" cy="16619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F3F1D9B-E6A7-726E-BCE4-55966405B77C}"/>
                </a:ext>
              </a:extLst>
            </p:cNvPr>
            <p:cNvSpPr/>
            <p:nvPr/>
          </p:nvSpPr>
          <p:spPr>
            <a:xfrm>
              <a:off x="1690148" y="52006"/>
              <a:ext cx="2514561" cy="1413183"/>
            </a:xfrm>
            <a:custGeom>
              <a:avLst/>
              <a:gdLst/>
              <a:ahLst/>
              <a:cxnLst/>
              <a:rect l="l" t="t" r="r" b="b"/>
              <a:pathLst>
                <a:path w="2514561" h="1413183">
                  <a:moveTo>
                    <a:pt x="0" y="0"/>
                  </a:moveTo>
                  <a:lnTo>
                    <a:pt x="2514562" y="0"/>
                  </a:lnTo>
                  <a:lnTo>
                    <a:pt x="2514562" y="1413184"/>
                  </a:lnTo>
                  <a:lnTo>
                    <a:pt x="0" y="1413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49C1B31-924A-0361-EBE8-09A7921E7F58}"/>
                </a:ext>
              </a:extLst>
            </p:cNvPr>
            <p:cNvSpPr/>
            <p:nvPr/>
          </p:nvSpPr>
          <p:spPr>
            <a:xfrm>
              <a:off x="0" y="52006"/>
              <a:ext cx="1467833" cy="1606308"/>
            </a:xfrm>
            <a:custGeom>
              <a:avLst/>
              <a:gdLst/>
              <a:ahLst/>
              <a:cxnLst/>
              <a:rect l="l" t="t" r="r" b="b"/>
              <a:pathLst>
                <a:path w="1467833" h="1606308">
                  <a:moveTo>
                    <a:pt x="0" y="0"/>
                  </a:moveTo>
                  <a:lnTo>
                    <a:pt x="1467833" y="0"/>
                  </a:lnTo>
                  <a:lnTo>
                    <a:pt x="1467833" y="1606308"/>
                  </a:lnTo>
                  <a:lnTo>
                    <a:pt x="0" y="1606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CFD9036-3BAD-06D9-20A1-635983DE9E21}"/>
                </a:ext>
              </a:extLst>
            </p:cNvPr>
            <p:cNvSpPr/>
            <p:nvPr/>
          </p:nvSpPr>
          <p:spPr>
            <a:xfrm>
              <a:off x="4204710" y="3601"/>
              <a:ext cx="2389497" cy="1558151"/>
            </a:xfrm>
            <a:custGeom>
              <a:avLst/>
              <a:gdLst/>
              <a:ahLst/>
              <a:cxnLst/>
              <a:rect l="l" t="t" r="r" b="b"/>
              <a:pathLst>
                <a:path w="2389497" h="1558151">
                  <a:moveTo>
                    <a:pt x="0" y="0"/>
                  </a:moveTo>
                  <a:lnTo>
                    <a:pt x="2389497" y="0"/>
                  </a:lnTo>
                  <a:lnTo>
                    <a:pt x="2389497" y="1558151"/>
                  </a:lnTo>
                  <a:lnTo>
                    <a:pt x="0" y="1558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9804887-C50C-D2DB-9126-61B57759C091}"/>
                </a:ext>
              </a:extLst>
            </p:cNvPr>
            <p:cNvSpPr/>
            <p:nvPr/>
          </p:nvSpPr>
          <p:spPr>
            <a:xfrm>
              <a:off x="6733205" y="0"/>
              <a:ext cx="1367920" cy="1661915"/>
            </a:xfrm>
            <a:custGeom>
              <a:avLst/>
              <a:gdLst/>
              <a:ahLst/>
              <a:cxnLst/>
              <a:rect l="l" t="t" r="r" b="b"/>
              <a:pathLst>
                <a:path w="1367920" h="1661915">
                  <a:moveTo>
                    <a:pt x="0" y="0"/>
                  </a:moveTo>
                  <a:lnTo>
                    <a:pt x="1367920" y="0"/>
                  </a:lnTo>
                  <a:lnTo>
                    <a:pt x="1367920" y="1661915"/>
                  </a:lnTo>
                  <a:lnTo>
                    <a:pt x="0" y="1661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8493ED32-906F-FA85-E473-93A73F369753}"/>
              </a:ext>
            </a:extLst>
          </p:cNvPr>
          <p:cNvGrpSpPr/>
          <p:nvPr/>
        </p:nvGrpSpPr>
        <p:grpSpPr>
          <a:xfrm rot="-10800000">
            <a:off x="0" y="2124429"/>
            <a:ext cx="18288000" cy="8319130"/>
            <a:chOff x="0" y="0"/>
            <a:chExt cx="4816593" cy="2191047"/>
          </a:xfrm>
          <a:solidFill>
            <a:schemeClr val="tx1"/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6E74D12-600F-D36E-0B37-0BAD54F948AB}"/>
                </a:ext>
              </a:extLst>
            </p:cNvPr>
            <p:cNvSpPr/>
            <p:nvPr/>
          </p:nvSpPr>
          <p:spPr>
            <a:xfrm>
              <a:off x="0" y="0"/>
              <a:ext cx="4816592" cy="2191046"/>
            </a:xfrm>
            <a:custGeom>
              <a:avLst/>
              <a:gdLst/>
              <a:ahLst/>
              <a:cxnLst/>
              <a:rect l="l" t="t" r="r" b="b"/>
              <a:pathLst>
                <a:path w="4816592" h="2191046">
                  <a:moveTo>
                    <a:pt x="0" y="0"/>
                  </a:moveTo>
                  <a:lnTo>
                    <a:pt x="4816592" y="0"/>
                  </a:lnTo>
                  <a:lnTo>
                    <a:pt x="4816592" y="2191046"/>
                  </a:lnTo>
                  <a:lnTo>
                    <a:pt x="0" y="219104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ED75477-446D-6F17-846F-BFFFAEBF6322}"/>
                </a:ext>
              </a:extLst>
            </p:cNvPr>
            <p:cNvSpPr txBox="1"/>
            <p:nvPr/>
          </p:nvSpPr>
          <p:spPr>
            <a:xfrm>
              <a:off x="0" y="9525"/>
              <a:ext cx="4816593" cy="218152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D67AE6C3-C3BC-AB5E-6082-602B3992CE0D}"/>
              </a:ext>
            </a:extLst>
          </p:cNvPr>
          <p:cNvSpPr/>
          <p:nvPr/>
        </p:nvSpPr>
        <p:spPr>
          <a:xfrm>
            <a:off x="11928415" y="3176465"/>
            <a:ext cx="6171931" cy="6214465"/>
          </a:xfrm>
          <a:custGeom>
            <a:avLst/>
            <a:gdLst/>
            <a:ahLst/>
            <a:cxnLst/>
            <a:rect l="l" t="t" r="r" b="b"/>
            <a:pathLst>
              <a:path w="6171931" h="6214465">
                <a:moveTo>
                  <a:pt x="0" y="0"/>
                </a:moveTo>
                <a:lnTo>
                  <a:pt x="6171931" y="0"/>
                </a:lnTo>
                <a:lnTo>
                  <a:pt x="6171931" y="6214464"/>
                </a:lnTo>
                <a:lnTo>
                  <a:pt x="0" y="62144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210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D7234B2-FEFA-7587-A69E-A4C6A2284FE4}"/>
              </a:ext>
            </a:extLst>
          </p:cNvPr>
          <p:cNvSpPr/>
          <p:nvPr/>
        </p:nvSpPr>
        <p:spPr>
          <a:xfrm>
            <a:off x="382353" y="220241"/>
            <a:ext cx="1292693" cy="1737735"/>
          </a:xfrm>
          <a:custGeom>
            <a:avLst/>
            <a:gdLst/>
            <a:ahLst/>
            <a:cxnLst/>
            <a:rect l="l" t="t" r="r" b="b"/>
            <a:pathLst>
              <a:path w="1292693" h="1737735">
                <a:moveTo>
                  <a:pt x="0" y="0"/>
                </a:moveTo>
                <a:lnTo>
                  <a:pt x="1292694" y="0"/>
                </a:lnTo>
                <a:lnTo>
                  <a:pt x="1292694" y="1737735"/>
                </a:lnTo>
                <a:lnTo>
                  <a:pt x="0" y="17377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66F097E-9D7D-12B6-F641-A71CFBADDA9F}"/>
              </a:ext>
            </a:extLst>
          </p:cNvPr>
          <p:cNvSpPr txBox="1"/>
          <p:nvPr/>
        </p:nvSpPr>
        <p:spPr>
          <a:xfrm>
            <a:off x="2219997" y="280557"/>
            <a:ext cx="8212937" cy="123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70"/>
              </a:lnSpc>
              <a:spcBef>
                <a:spcPct val="0"/>
              </a:spcBef>
            </a:pPr>
            <a:r>
              <a:rPr lang="en-US" sz="7193">
                <a:solidFill>
                  <a:srgbClr val="EE8600"/>
                </a:solidFill>
                <a:latin typeface="Anton"/>
                <a:ea typeface="Anton"/>
                <a:cs typeface="Anton"/>
                <a:sym typeface="Anton"/>
              </a:rPr>
              <a:t>2025 SPARK ACADEMY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80E610E-D828-FE81-A85A-7721A00DF5B9}"/>
              </a:ext>
            </a:extLst>
          </p:cNvPr>
          <p:cNvSpPr txBox="1"/>
          <p:nvPr/>
        </p:nvSpPr>
        <p:spPr>
          <a:xfrm>
            <a:off x="2219997" y="1312949"/>
            <a:ext cx="6212952" cy="479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  <a:spcBef>
                <a:spcPct val="0"/>
              </a:spcBef>
            </a:pPr>
            <a:r>
              <a:rPr lang="en-US" sz="2854" b="1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TRAIN FOR CHANGE, FROM SCIENCE TO PRACTICE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F50CDAF-17AD-385C-1765-F7F28F9A3B1E}"/>
              </a:ext>
            </a:extLst>
          </p:cNvPr>
          <p:cNvSpPr txBox="1"/>
          <p:nvPr/>
        </p:nvSpPr>
        <p:spPr>
          <a:xfrm>
            <a:off x="773117" y="3128840"/>
            <a:ext cx="11654806" cy="2710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1"/>
              </a:lnSpc>
            </a:pPr>
            <a:r>
              <a:rPr lang="en-US" sz="4154" spc="303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THE SPRINT AI TRAINING FOR AFRICAN MEDICAL</a:t>
            </a:r>
          </a:p>
          <a:p>
            <a:pPr algn="l">
              <a:lnSpc>
                <a:spcPts val="5531"/>
              </a:lnSpc>
            </a:pPr>
            <a:r>
              <a:rPr lang="en-US" sz="4254" spc="31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Imaging Knowledge Translation (SPARK) </a:t>
            </a:r>
          </a:p>
          <a:p>
            <a:pPr algn="l">
              <a:lnSpc>
                <a:spcPts val="5401"/>
              </a:lnSpc>
            </a:pPr>
            <a:r>
              <a:rPr lang="en-US" sz="4154" spc="303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Academy </a:t>
            </a:r>
          </a:p>
          <a:p>
            <a:pPr algn="l">
              <a:lnSpc>
                <a:spcPts val="5141"/>
              </a:lnSpc>
            </a:pPr>
            <a:r>
              <a:rPr lang="en-US" sz="3954" spc="288" dirty="0">
                <a:solidFill>
                  <a:srgbClr val="EE8600"/>
                </a:solidFill>
                <a:latin typeface="Norwester"/>
                <a:ea typeface="Norwester"/>
                <a:cs typeface="Norwester"/>
                <a:sym typeface="Norwester"/>
              </a:rPr>
              <a:t>IN DEEP LEARNING &amp; MEDICAL IMAGING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817C89A-82D5-BFF3-A4CB-5899319FD5EA}"/>
              </a:ext>
            </a:extLst>
          </p:cNvPr>
          <p:cNvSpPr txBox="1"/>
          <p:nvPr/>
        </p:nvSpPr>
        <p:spPr>
          <a:xfrm>
            <a:off x="757581" y="6591300"/>
            <a:ext cx="11654806" cy="2010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1"/>
              </a:lnSpc>
            </a:pPr>
            <a:r>
              <a:rPr lang="en-US" sz="4154" spc="303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Virtual Foundational Course Tutorial</a:t>
            </a:r>
          </a:p>
          <a:p>
            <a:pPr algn="l">
              <a:lnSpc>
                <a:spcPts val="5401"/>
              </a:lnSpc>
            </a:pPr>
            <a:r>
              <a:rPr lang="en-US" sz="4154" spc="303" dirty="0">
                <a:solidFill>
                  <a:srgbClr val="EE8600"/>
                </a:solidFill>
                <a:latin typeface="Norwester"/>
                <a:ea typeface="Norwester"/>
                <a:cs typeface="Norwester"/>
                <a:sym typeface="Norwester"/>
              </a:rPr>
              <a:t>Clinical Primer &amp; Computing Basis</a:t>
            </a:r>
          </a:p>
          <a:p>
            <a:pPr algn="l">
              <a:lnSpc>
                <a:spcPts val="5401"/>
              </a:lnSpc>
            </a:pPr>
            <a:r>
              <a:rPr lang="en-US" sz="4154" spc="303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April 26th, 2025</a:t>
            </a:r>
          </a:p>
        </p:txBody>
      </p:sp>
    </p:spTree>
    <p:extLst>
      <p:ext uri="{BB962C8B-B14F-4D97-AF65-F5344CB8AC3E}">
        <p14:creationId xmlns:p14="http://schemas.microsoft.com/office/powerpoint/2010/main" val="46682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9BE74C4E-5992-A17E-74BC-3FFF1885C468}"/>
              </a:ext>
            </a:extLst>
          </p:cNvPr>
          <p:cNvGrpSpPr/>
          <p:nvPr/>
        </p:nvGrpSpPr>
        <p:grpSpPr>
          <a:xfrm>
            <a:off x="-1" y="380185"/>
            <a:ext cx="18287999" cy="1297030"/>
            <a:chOff x="-1" y="380185"/>
            <a:chExt cx="18287999" cy="1297030"/>
          </a:xfrm>
        </p:grpSpPr>
        <p:grpSp>
          <p:nvGrpSpPr>
            <p:cNvPr id="64" name="Group 2">
              <a:extLst>
                <a:ext uri="{FF2B5EF4-FFF2-40B4-BE49-F238E27FC236}">
                  <a16:creationId xmlns:a16="http://schemas.microsoft.com/office/drawing/2014/main" id="{E110059A-75B9-752D-D3B9-940BD20CF3A6}"/>
                </a:ext>
              </a:extLst>
            </p:cNvPr>
            <p:cNvGrpSpPr/>
            <p:nvPr/>
          </p:nvGrpSpPr>
          <p:grpSpPr>
            <a:xfrm rot="-10800000">
              <a:off x="-1" y="380185"/>
              <a:ext cx="18287999" cy="1297030"/>
              <a:chOff x="0" y="0"/>
              <a:chExt cx="5146429" cy="341605"/>
            </a:xfrm>
            <a:solidFill>
              <a:schemeClr val="tx1"/>
            </a:solidFill>
          </p:grpSpPr>
          <p:sp>
            <p:nvSpPr>
              <p:cNvPr id="65" name="Freeform 3">
                <a:extLst>
                  <a:ext uri="{FF2B5EF4-FFF2-40B4-BE49-F238E27FC236}">
                    <a16:creationId xmlns:a16="http://schemas.microsoft.com/office/drawing/2014/main" id="{E7E11B02-2CE4-8DB9-ED52-5C15BF4B7F16}"/>
                  </a:ext>
                </a:extLst>
              </p:cNvPr>
              <p:cNvSpPr/>
              <p:nvPr/>
            </p:nvSpPr>
            <p:spPr>
              <a:xfrm>
                <a:off x="0" y="0"/>
                <a:ext cx="5146429" cy="341605"/>
              </a:xfrm>
              <a:custGeom>
                <a:avLst/>
                <a:gdLst/>
                <a:ahLst/>
                <a:cxnLst/>
                <a:rect l="l" t="t" r="r" b="b"/>
                <a:pathLst>
                  <a:path w="5146429" h="341605">
                    <a:moveTo>
                      <a:pt x="0" y="0"/>
                    </a:moveTo>
                    <a:lnTo>
                      <a:pt x="5146429" y="0"/>
                    </a:lnTo>
                    <a:lnTo>
                      <a:pt x="5146429" y="341605"/>
                    </a:lnTo>
                    <a:lnTo>
                      <a:pt x="0" y="341605"/>
                    </a:lnTo>
                    <a:close/>
                  </a:path>
                </a:pathLst>
              </a:custGeom>
              <a:grpFill/>
              <a:ln>
                <a:solidFill>
                  <a:srgbClr val="0B4F8E"/>
                </a:solidFill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6" name="TextBox 4">
                <a:extLst>
                  <a:ext uri="{FF2B5EF4-FFF2-40B4-BE49-F238E27FC236}">
                    <a16:creationId xmlns:a16="http://schemas.microsoft.com/office/drawing/2014/main" id="{936D7D9C-4DD2-EB42-8667-ECC423063F3C}"/>
                  </a:ext>
                </a:extLst>
              </p:cNvPr>
              <p:cNvSpPr txBox="1"/>
              <p:nvPr/>
            </p:nvSpPr>
            <p:spPr>
              <a:xfrm>
                <a:off x="0" y="9525"/>
                <a:ext cx="5146429" cy="332080"/>
              </a:xfrm>
              <a:prstGeom prst="rect">
                <a:avLst/>
              </a:prstGeom>
              <a:grpFill/>
              <a:ln>
                <a:solidFill>
                  <a:srgbClr val="0B4F8E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1A6AA42B-6FA7-8AA6-A86E-9CE04811A305}"/>
                </a:ext>
              </a:extLst>
            </p:cNvPr>
            <p:cNvSpPr/>
            <p:nvPr/>
          </p:nvSpPr>
          <p:spPr>
            <a:xfrm>
              <a:off x="16828124" y="462098"/>
              <a:ext cx="862353" cy="1159239"/>
            </a:xfrm>
            <a:custGeom>
              <a:avLst/>
              <a:gdLst/>
              <a:ahLst/>
              <a:cxnLst/>
              <a:rect l="l" t="t" r="r" b="b"/>
              <a:pathLst>
                <a:path w="862353" h="1159239">
                  <a:moveTo>
                    <a:pt x="0" y="0"/>
                  </a:moveTo>
                  <a:lnTo>
                    <a:pt x="862352" y="0"/>
                  </a:lnTo>
                  <a:lnTo>
                    <a:pt x="862352" y="1159239"/>
                  </a:lnTo>
                  <a:lnTo>
                    <a:pt x="0" y="115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6739348" y="1866900"/>
            <a:ext cx="5910656" cy="56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8"/>
              </a:lnSpc>
            </a:pPr>
            <a:r>
              <a:rPr lang="en-US" sz="332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Train the trainer strategy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7640F75-1359-F88B-ADB1-7E6676628BEA}"/>
              </a:ext>
            </a:extLst>
          </p:cNvPr>
          <p:cNvGrpSpPr/>
          <p:nvPr/>
        </p:nvGrpSpPr>
        <p:grpSpPr>
          <a:xfrm>
            <a:off x="3505200" y="4055967"/>
            <a:ext cx="3909146" cy="5982103"/>
            <a:chOff x="3217577" y="3030412"/>
            <a:chExt cx="3909146" cy="5982103"/>
          </a:xfrm>
        </p:grpSpPr>
        <p:grpSp>
          <p:nvGrpSpPr>
            <p:cNvPr id="11" name="Group 11"/>
            <p:cNvGrpSpPr/>
            <p:nvPr/>
          </p:nvGrpSpPr>
          <p:grpSpPr>
            <a:xfrm>
              <a:off x="3217577" y="3494133"/>
              <a:ext cx="3819233" cy="5518382"/>
              <a:chOff x="0" y="57150"/>
              <a:chExt cx="5092311" cy="7357842"/>
            </a:xfrm>
          </p:grpSpPr>
          <p:sp>
            <p:nvSpPr>
              <p:cNvPr id="12" name="TextBox 12"/>
              <p:cNvSpPr txBox="1"/>
              <p:nvPr/>
            </p:nvSpPr>
            <p:spPr>
              <a:xfrm>
                <a:off x="0" y="57150"/>
                <a:ext cx="5092311" cy="55937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021"/>
                  </a:lnSpc>
                </a:pPr>
                <a:r>
                  <a:rPr lang="en-US" sz="3051" b="1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TRY</a:t>
                </a:r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325221" y="635571"/>
                <a:ext cx="4441866" cy="112851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160"/>
                  </a:lnSpc>
                </a:pPr>
                <a:r>
                  <a:rPr lang="en-US" sz="2000" b="1" dirty="0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Hybrid Hackathon</a:t>
                </a:r>
              </a:p>
              <a:p>
                <a:pPr algn="ctr">
                  <a:lnSpc>
                    <a:spcPts val="2160"/>
                  </a:lnSpc>
                </a:pPr>
                <a:r>
                  <a:rPr lang="en-US" sz="2000" b="1" dirty="0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Code hack exercises </a:t>
                </a:r>
              </a:p>
              <a:p>
                <a:pPr algn="ctr">
                  <a:lnSpc>
                    <a:spcPts val="2160"/>
                  </a:lnSpc>
                </a:pPr>
                <a:r>
                  <a:rPr lang="en-US" sz="2000" b="1" dirty="0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Interdisciplinary seminars</a:t>
                </a:r>
              </a:p>
            </p:txBody>
          </p:sp>
          <p:sp>
            <p:nvSpPr>
              <p:cNvPr id="14" name="AutoShape 14"/>
              <p:cNvSpPr/>
              <p:nvPr/>
            </p:nvSpPr>
            <p:spPr>
              <a:xfrm flipH="1" flipV="1">
                <a:off x="2589479" y="2446593"/>
                <a:ext cx="21101" cy="1603687"/>
              </a:xfrm>
              <a:prstGeom prst="line">
                <a:avLst/>
              </a:prstGeom>
              <a:ln w="50800" cap="rnd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2232613" y="1774783"/>
                <a:ext cx="671532" cy="671532"/>
              </a:xfrm>
              <a:custGeom>
                <a:avLst/>
                <a:gdLst/>
                <a:ahLst/>
                <a:cxnLst/>
                <a:rect l="l" t="t" r="r" b="b"/>
                <a:pathLst>
                  <a:path w="671532" h="671532">
                    <a:moveTo>
                      <a:pt x="0" y="0"/>
                    </a:moveTo>
                    <a:lnTo>
                      <a:pt x="671532" y="0"/>
                    </a:lnTo>
                    <a:lnTo>
                      <a:pt x="671532" y="671532"/>
                    </a:lnTo>
                    <a:lnTo>
                      <a:pt x="0" y="67153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696014" y="3596844"/>
                <a:ext cx="3818148" cy="3818148"/>
              </a:xfrm>
              <a:custGeom>
                <a:avLst/>
                <a:gdLst/>
                <a:ahLst/>
                <a:cxnLst/>
                <a:rect l="l" t="t" r="r" b="b"/>
                <a:pathLst>
                  <a:path w="3818148" h="3818148">
                    <a:moveTo>
                      <a:pt x="0" y="0"/>
                    </a:moveTo>
                    <a:lnTo>
                      <a:pt x="3818148" y="0"/>
                    </a:lnTo>
                    <a:lnTo>
                      <a:pt x="3818148" y="3818148"/>
                    </a:lnTo>
                    <a:lnTo>
                      <a:pt x="0" y="38181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7" name="Freeform 17"/>
              <p:cNvSpPr/>
              <p:nvPr/>
            </p:nvSpPr>
            <p:spPr>
              <a:xfrm rot="79240">
                <a:off x="1648274" y="4270118"/>
                <a:ext cx="2035534" cy="2556036"/>
              </a:xfrm>
              <a:custGeom>
                <a:avLst/>
                <a:gdLst/>
                <a:ahLst/>
                <a:cxnLst/>
                <a:rect l="l" t="t" r="r" b="b"/>
                <a:pathLst>
                  <a:path w="2035534" h="2556036">
                    <a:moveTo>
                      <a:pt x="0" y="0"/>
                    </a:moveTo>
                    <a:lnTo>
                      <a:pt x="2035534" y="0"/>
                    </a:lnTo>
                    <a:lnTo>
                      <a:pt x="2035534" y="2556036"/>
                    </a:lnTo>
                    <a:lnTo>
                      <a:pt x="0" y="255603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</p:grpSp>
        <p:sp>
          <p:nvSpPr>
            <p:cNvPr id="43" name="TextBox 5">
              <a:extLst>
                <a:ext uri="{FF2B5EF4-FFF2-40B4-BE49-F238E27FC236}">
                  <a16:creationId xmlns:a16="http://schemas.microsoft.com/office/drawing/2014/main" id="{873E7BFB-181C-694D-EB21-FC520C287583}"/>
                </a:ext>
              </a:extLst>
            </p:cNvPr>
            <p:cNvSpPr txBox="1"/>
            <p:nvPr/>
          </p:nvSpPr>
          <p:spPr>
            <a:xfrm>
              <a:off x="3307490" y="3030412"/>
              <a:ext cx="3819233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1"/>
                </a:lnSpc>
              </a:pPr>
              <a:r>
                <a:rPr lang="en-US" sz="3051" b="1" dirty="0">
                  <a:solidFill>
                    <a:srgbClr val="EE86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MAY 12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B6C5155-694A-B748-DB15-3FE3EA4CF891}"/>
              </a:ext>
            </a:extLst>
          </p:cNvPr>
          <p:cNvGrpSpPr/>
          <p:nvPr/>
        </p:nvGrpSpPr>
        <p:grpSpPr>
          <a:xfrm>
            <a:off x="0" y="3594396"/>
            <a:ext cx="4071601" cy="6443674"/>
            <a:chOff x="-107464" y="4656121"/>
            <a:chExt cx="4071601" cy="6443674"/>
          </a:xfrm>
        </p:grpSpPr>
        <p:grpSp>
          <p:nvGrpSpPr>
            <p:cNvPr id="4" name="Group 4"/>
            <p:cNvGrpSpPr/>
            <p:nvPr/>
          </p:nvGrpSpPr>
          <p:grpSpPr>
            <a:xfrm>
              <a:off x="-107464" y="5140343"/>
              <a:ext cx="3819233" cy="5959452"/>
              <a:chOff x="0" y="57150"/>
              <a:chExt cx="5092311" cy="7945936"/>
            </a:xfrm>
          </p:grpSpPr>
          <p:sp>
            <p:nvSpPr>
              <p:cNvPr id="5" name="TextBox 5"/>
              <p:cNvSpPr txBox="1"/>
              <p:nvPr/>
            </p:nvSpPr>
            <p:spPr>
              <a:xfrm>
                <a:off x="0" y="57150"/>
                <a:ext cx="5092311" cy="55937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021"/>
                  </a:lnSpc>
                </a:pPr>
                <a:r>
                  <a:rPr lang="en-US" sz="3051" b="1" dirty="0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TEACH</a:t>
                </a:r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347446" y="635570"/>
                <a:ext cx="4441866" cy="108839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160"/>
                  </a:lnSpc>
                </a:pPr>
                <a:r>
                  <a:rPr lang="en-US" sz="2000" b="1" dirty="0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Foundational Course</a:t>
                </a:r>
              </a:p>
              <a:p>
                <a:pPr algn="ctr">
                  <a:lnSpc>
                    <a:spcPts val="2160"/>
                  </a:lnSpc>
                </a:pPr>
                <a:r>
                  <a:rPr lang="en-US" sz="2000" b="1" dirty="0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Fundamentals of AI</a:t>
                </a:r>
              </a:p>
              <a:p>
                <a:pPr algn="ctr">
                  <a:lnSpc>
                    <a:spcPts val="2160"/>
                  </a:lnSpc>
                </a:pPr>
                <a:r>
                  <a:rPr lang="en-US" sz="2000" b="1" dirty="0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and medical imaging.</a:t>
                </a:r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828655" y="4184938"/>
                <a:ext cx="3818148" cy="3818148"/>
              </a:xfrm>
              <a:custGeom>
                <a:avLst/>
                <a:gdLst/>
                <a:ahLst/>
                <a:cxnLst/>
                <a:rect l="l" t="t" r="r" b="b"/>
                <a:pathLst>
                  <a:path w="3818148" h="3818148">
                    <a:moveTo>
                      <a:pt x="0" y="0"/>
                    </a:moveTo>
                    <a:lnTo>
                      <a:pt x="3818148" y="0"/>
                    </a:lnTo>
                    <a:lnTo>
                      <a:pt x="3818148" y="3818148"/>
                    </a:lnTo>
                    <a:lnTo>
                      <a:pt x="0" y="38181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" name="AutoShape 8"/>
              <p:cNvSpPr/>
              <p:nvPr/>
            </p:nvSpPr>
            <p:spPr>
              <a:xfrm flipH="1" flipV="1">
                <a:off x="2758828" y="2580884"/>
                <a:ext cx="21101" cy="1603687"/>
              </a:xfrm>
              <a:prstGeom prst="line">
                <a:avLst/>
              </a:prstGeom>
              <a:ln w="50800" cap="rnd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2401963" y="1909074"/>
                <a:ext cx="671532" cy="671532"/>
              </a:xfrm>
              <a:custGeom>
                <a:avLst/>
                <a:gdLst/>
                <a:ahLst/>
                <a:cxnLst/>
                <a:rect l="l" t="t" r="r" b="b"/>
                <a:pathLst>
                  <a:path w="671532" h="671532">
                    <a:moveTo>
                      <a:pt x="0" y="0"/>
                    </a:moveTo>
                    <a:lnTo>
                      <a:pt x="671532" y="0"/>
                    </a:lnTo>
                    <a:lnTo>
                      <a:pt x="671532" y="671532"/>
                    </a:lnTo>
                    <a:lnTo>
                      <a:pt x="0" y="67153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1514886" y="5017852"/>
                <a:ext cx="2278946" cy="1908617"/>
              </a:xfrm>
              <a:custGeom>
                <a:avLst/>
                <a:gdLst/>
                <a:ahLst/>
                <a:cxnLst/>
                <a:rect l="l" t="t" r="r" b="b"/>
                <a:pathLst>
                  <a:path w="2278946" h="1908617">
                    <a:moveTo>
                      <a:pt x="0" y="0"/>
                    </a:moveTo>
                    <a:lnTo>
                      <a:pt x="2278945" y="0"/>
                    </a:lnTo>
                    <a:lnTo>
                      <a:pt x="2278945" y="1908617"/>
                    </a:lnTo>
                    <a:lnTo>
                      <a:pt x="0" y="190861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CA"/>
              </a:p>
            </p:txBody>
          </p:sp>
        </p:grpSp>
        <p:sp>
          <p:nvSpPr>
            <p:cNvPr id="44" name="TextBox 5">
              <a:extLst>
                <a:ext uri="{FF2B5EF4-FFF2-40B4-BE49-F238E27FC236}">
                  <a16:creationId xmlns:a16="http://schemas.microsoft.com/office/drawing/2014/main" id="{0C41EED9-1AA4-F3B5-B7E3-A172D9993D35}"/>
                </a:ext>
              </a:extLst>
            </p:cNvPr>
            <p:cNvSpPr txBox="1"/>
            <p:nvPr/>
          </p:nvSpPr>
          <p:spPr>
            <a:xfrm>
              <a:off x="144904" y="4656121"/>
              <a:ext cx="3819233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1"/>
                </a:lnSpc>
              </a:pPr>
              <a:r>
                <a:rPr lang="en-US" sz="3051" b="1" dirty="0">
                  <a:solidFill>
                    <a:srgbClr val="EE86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FEBRUARY 22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8DA8478-90ED-A84A-7D79-88501C13EBE7}"/>
              </a:ext>
            </a:extLst>
          </p:cNvPr>
          <p:cNvGrpSpPr/>
          <p:nvPr/>
        </p:nvGrpSpPr>
        <p:grpSpPr>
          <a:xfrm>
            <a:off x="7010400" y="3556619"/>
            <a:ext cx="3827605" cy="6481451"/>
            <a:chOff x="6906436" y="1734057"/>
            <a:chExt cx="3827605" cy="6481451"/>
          </a:xfrm>
        </p:grpSpPr>
        <p:grpSp>
          <p:nvGrpSpPr>
            <p:cNvPr id="18" name="Group 18"/>
            <p:cNvGrpSpPr/>
            <p:nvPr/>
          </p:nvGrpSpPr>
          <p:grpSpPr>
            <a:xfrm>
              <a:off x="6906436" y="2152576"/>
              <a:ext cx="3819233" cy="6062932"/>
              <a:chOff x="0" y="0"/>
              <a:chExt cx="5092311" cy="8083910"/>
            </a:xfrm>
          </p:grpSpPr>
          <p:sp>
            <p:nvSpPr>
              <p:cNvPr id="19" name="TextBox 19"/>
              <p:cNvSpPr txBox="1"/>
              <p:nvPr/>
            </p:nvSpPr>
            <p:spPr>
              <a:xfrm>
                <a:off x="0" y="57150"/>
                <a:ext cx="5092311" cy="55937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021"/>
                  </a:lnSpc>
                </a:pPr>
                <a:r>
                  <a:rPr lang="en-US" sz="3051" b="1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USE</a:t>
                </a:r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325222" y="610170"/>
                <a:ext cx="4441866" cy="215519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160"/>
                  </a:lnSpc>
                </a:pPr>
                <a:r>
                  <a:rPr lang="en-US" sz="2000" b="1" dirty="0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Practicum</a:t>
                </a:r>
              </a:p>
              <a:p>
                <a:pPr algn="ctr">
                  <a:lnSpc>
                    <a:spcPts val="2160"/>
                  </a:lnSpc>
                </a:pPr>
                <a:r>
                  <a:rPr lang="en-US" sz="2000" b="1" dirty="0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Build SOTA AI models</a:t>
                </a:r>
              </a:p>
              <a:p>
                <a:pPr algn="ctr">
                  <a:lnSpc>
                    <a:spcPts val="2160"/>
                  </a:lnSpc>
                </a:pPr>
                <a:r>
                  <a:rPr lang="en-US" sz="2000" b="1" dirty="0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Scientific communication</a:t>
                </a:r>
              </a:p>
              <a:p>
                <a:pPr algn="ctr">
                  <a:lnSpc>
                    <a:spcPts val="2160"/>
                  </a:lnSpc>
                </a:pPr>
                <a:r>
                  <a:rPr lang="en-US" sz="2000" b="1" dirty="0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Participate in a grand Challenge</a:t>
                </a:r>
              </a:p>
              <a:p>
                <a:pPr algn="ctr">
                  <a:lnSpc>
                    <a:spcPts val="2160"/>
                  </a:lnSpc>
                </a:pPr>
                <a:endParaRPr lang="en-US" sz="20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endParaRPr>
              </a:p>
            </p:txBody>
          </p:sp>
          <p:sp>
            <p:nvSpPr>
              <p:cNvPr id="21" name="AutoShape 21"/>
              <p:cNvSpPr/>
              <p:nvPr/>
            </p:nvSpPr>
            <p:spPr>
              <a:xfrm flipH="1" flipV="1">
                <a:off x="2686863" y="3148628"/>
                <a:ext cx="21101" cy="1603687"/>
              </a:xfrm>
              <a:prstGeom prst="line">
                <a:avLst/>
              </a:prstGeom>
              <a:ln w="55914" cap="rnd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2329998" y="2476818"/>
                <a:ext cx="671532" cy="671532"/>
              </a:xfrm>
              <a:custGeom>
                <a:avLst/>
                <a:gdLst/>
                <a:ahLst/>
                <a:cxnLst/>
                <a:rect l="l" t="t" r="r" b="b"/>
                <a:pathLst>
                  <a:path w="671532" h="671532">
                    <a:moveTo>
                      <a:pt x="0" y="0"/>
                    </a:moveTo>
                    <a:lnTo>
                      <a:pt x="671532" y="0"/>
                    </a:lnTo>
                    <a:lnTo>
                      <a:pt x="671532" y="671533"/>
                    </a:lnTo>
                    <a:lnTo>
                      <a:pt x="0" y="6715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860823" y="4265762"/>
                <a:ext cx="3818148" cy="3818148"/>
              </a:xfrm>
              <a:custGeom>
                <a:avLst/>
                <a:gdLst/>
                <a:ahLst/>
                <a:cxnLst/>
                <a:rect l="l" t="t" r="r" b="b"/>
                <a:pathLst>
                  <a:path w="3818148" h="3818148">
                    <a:moveTo>
                      <a:pt x="0" y="0"/>
                    </a:moveTo>
                    <a:lnTo>
                      <a:pt x="3818148" y="0"/>
                    </a:lnTo>
                    <a:lnTo>
                      <a:pt x="3818148" y="3818148"/>
                    </a:lnTo>
                    <a:lnTo>
                      <a:pt x="0" y="38181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4" name="Freeform 24"/>
              <p:cNvSpPr/>
              <p:nvPr/>
            </p:nvSpPr>
            <p:spPr>
              <a:xfrm>
                <a:off x="1472475" y="5013566"/>
                <a:ext cx="2530502" cy="2075011"/>
              </a:xfrm>
              <a:custGeom>
                <a:avLst/>
                <a:gdLst/>
                <a:ahLst/>
                <a:cxnLst/>
                <a:rect l="l" t="t" r="r" b="b"/>
                <a:pathLst>
                  <a:path w="2530502" h="2075011">
                    <a:moveTo>
                      <a:pt x="0" y="0"/>
                    </a:moveTo>
                    <a:lnTo>
                      <a:pt x="2530501" y="0"/>
                    </a:lnTo>
                    <a:lnTo>
                      <a:pt x="2530501" y="2075011"/>
                    </a:lnTo>
                    <a:lnTo>
                      <a:pt x="0" y="207501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</p:grp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id="{DBE599CB-3C6F-F19F-244A-F6AC1001002B}"/>
                </a:ext>
              </a:extLst>
            </p:cNvPr>
            <p:cNvSpPr txBox="1"/>
            <p:nvPr/>
          </p:nvSpPr>
          <p:spPr>
            <a:xfrm>
              <a:off x="6914808" y="1734057"/>
              <a:ext cx="3819233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1"/>
                </a:lnSpc>
              </a:pPr>
              <a:r>
                <a:rPr lang="en-US" sz="3051" b="1" dirty="0">
                  <a:solidFill>
                    <a:srgbClr val="EE86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MAY 24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355E27A-066B-FCEC-68DA-2B47293F5F5D}"/>
              </a:ext>
            </a:extLst>
          </p:cNvPr>
          <p:cNvGrpSpPr/>
          <p:nvPr/>
        </p:nvGrpSpPr>
        <p:grpSpPr>
          <a:xfrm>
            <a:off x="10591800" y="3873538"/>
            <a:ext cx="4010886" cy="6164532"/>
            <a:chOff x="10734041" y="2847982"/>
            <a:chExt cx="4010886" cy="6164532"/>
          </a:xfrm>
        </p:grpSpPr>
        <p:grpSp>
          <p:nvGrpSpPr>
            <p:cNvPr id="25" name="Group 25"/>
            <p:cNvGrpSpPr/>
            <p:nvPr/>
          </p:nvGrpSpPr>
          <p:grpSpPr>
            <a:xfrm>
              <a:off x="10925694" y="3357232"/>
              <a:ext cx="3819233" cy="5655282"/>
              <a:chOff x="0" y="0"/>
              <a:chExt cx="5092311" cy="7540375"/>
            </a:xfrm>
          </p:grpSpPr>
          <p:sp>
            <p:nvSpPr>
              <p:cNvPr id="26" name="TextBox 26"/>
              <p:cNvSpPr txBox="1"/>
              <p:nvPr/>
            </p:nvSpPr>
            <p:spPr>
              <a:xfrm>
                <a:off x="0" y="57150"/>
                <a:ext cx="5092311" cy="106737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021"/>
                  </a:lnSpc>
                </a:pPr>
                <a:r>
                  <a:rPr lang="en-US" sz="3051" b="1" dirty="0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FROM TRAINEES TO</a:t>
                </a:r>
              </a:p>
              <a:p>
                <a:pPr algn="ctr">
                  <a:lnSpc>
                    <a:spcPts val="3021"/>
                  </a:lnSpc>
                </a:pPr>
                <a:r>
                  <a:rPr lang="en-US" sz="3051" b="1" dirty="0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TRAINERS</a:t>
                </a:r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325222" y="1092770"/>
                <a:ext cx="4441866" cy="73279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160"/>
                  </a:lnSpc>
                </a:pPr>
                <a:r>
                  <a:rPr lang="en-US" sz="2000" b="1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Transform trainees to trainers</a:t>
                </a:r>
              </a:p>
            </p:txBody>
          </p:sp>
          <p:sp>
            <p:nvSpPr>
              <p:cNvPr id="28" name="AutoShape 28"/>
              <p:cNvSpPr/>
              <p:nvPr/>
            </p:nvSpPr>
            <p:spPr>
              <a:xfrm flipH="1" flipV="1">
                <a:off x="2509834" y="2571976"/>
                <a:ext cx="21101" cy="1603687"/>
              </a:xfrm>
              <a:prstGeom prst="line">
                <a:avLst/>
              </a:prstGeom>
              <a:ln w="55914" cap="rnd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2152969" y="1900166"/>
                <a:ext cx="671532" cy="671532"/>
              </a:xfrm>
              <a:custGeom>
                <a:avLst/>
                <a:gdLst/>
                <a:ahLst/>
                <a:cxnLst/>
                <a:rect l="l" t="t" r="r" b="b"/>
                <a:pathLst>
                  <a:path w="671532" h="671532">
                    <a:moveTo>
                      <a:pt x="0" y="0"/>
                    </a:moveTo>
                    <a:lnTo>
                      <a:pt x="671532" y="0"/>
                    </a:lnTo>
                    <a:lnTo>
                      <a:pt x="671532" y="671533"/>
                    </a:lnTo>
                    <a:lnTo>
                      <a:pt x="0" y="6715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616370" y="3722228"/>
                <a:ext cx="3818148" cy="3818148"/>
              </a:xfrm>
              <a:custGeom>
                <a:avLst/>
                <a:gdLst/>
                <a:ahLst/>
                <a:cxnLst/>
                <a:rect l="l" t="t" r="r" b="b"/>
                <a:pathLst>
                  <a:path w="3818148" h="3818148">
                    <a:moveTo>
                      <a:pt x="0" y="0"/>
                    </a:moveTo>
                    <a:lnTo>
                      <a:pt x="3818148" y="0"/>
                    </a:lnTo>
                    <a:lnTo>
                      <a:pt x="3818148" y="3818147"/>
                    </a:lnTo>
                    <a:lnTo>
                      <a:pt x="0" y="38181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1265413" y="4403866"/>
                <a:ext cx="2520061" cy="2400358"/>
              </a:xfrm>
              <a:custGeom>
                <a:avLst/>
                <a:gdLst/>
                <a:ahLst/>
                <a:cxnLst/>
                <a:rect l="l" t="t" r="r" b="b"/>
                <a:pathLst>
                  <a:path w="2520061" h="2400358">
                    <a:moveTo>
                      <a:pt x="0" y="0"/>
                    </a:moveTo>
                    <a:lnTo>
                      <a:pt x="2520061" y="0"/>
                    </a:lnTo>
                    <a:lnTo>
                      <a:pt x="2520061" y="2400358"/>
                    </a:lnTo>
                    <a:lnTo>
                      <a:pt x="0" y="240035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</p:grpSp>
        <p:sp>
          <p:nvSpPr>
            <p:cNvPr id="46" name="TextBox 5">
              <a:extLst>
                <a:ext uri="{FF2B5EF4-FFF2-40B4-BE49-F238E27FC236}">
                  <a16:creationId xmlns:a16="http://schemas.microsoft.com/office/drawing/2014/main" id="{F0686A67-8C31-7785-0BB6-1B190587D011}"/>
                </a:ext>
              </a:extLst>
            </p:cNvPr>
            <p:cNvSpPr txBox="1"/>
            <p:nvPr/>
          </p:nvSpPr>
          <p:spPr>
            <a:xfrm>
              <a:off x="10734041" y="2847982"/>
              <a:ext cx="3819233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1"/>
                </a:lnSpc>
              </a:pPr>
              <a:r>
                <a:rPr lang="en-US" sz="3051" b="1" dirty="0">
                  <a:solidFill>
                    <a:srgbClr val="EE86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AUGUST 9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463CC25-8A3C-C680-9C6B-583401695C7B}"/>
              </a:ext>
            </a:extLst>
          </p:cNvPr>
          <p:cNvGrpSpPr/>
          <p:nvPr/>
        </p:nvGrpSpPr>
        <p:grpSpPr>
          <a:xfrm>
            <a:off x="14392567" y="3114814"/>
            <a:ext cx="3819233" cy="6923256"/>
            <a:chOff x="14145781" y="4345937"/>
            <a:chExt cx="3819233" cy="6923256"/>
          </a:xfrm>
        </p:grpSpPr>
        <p:grpSp>
          <p:nvGrpSpPr>
            <p:cNvPr id="32" name="Group 32"/>
            <p:cNvGrpSpPr/>
            <p:nvPr/>
          </p:nvGrpSpPr>
          <p:grpSpPr>
            <a:xfrm>
              <a:off x="14451042" y="4663758"/>
              <a:ext cx="3331400" cy="6605435"/>
              <a:chOff x="0" y="-57150"/>
              <a:chExt cx="4441866" cy="8807248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242456" y="4931950"/>
                <a:ext cx="3818148" cy="3818148"/>
              </a:xfrm>
              <a:custGeom>
                <a:avLst/>
                <a:gdLst/>
                <a:ahLst/>
                <a:cxnLst/>
                <a:rect l="l" t="t" r="r" b="b"/>
                <a:pathLst>
                  <a:path w="3818148" h="3818148">
                    <a:moveTo>
                      <a:pt x="0" y="0"/>
                    </a:moveTo>
                    <a:lnTo>
                      <a:pt x="3818148" y="0"/>
                    </a:lnTo>
                    <a:lnTo>
                      <a:pt x="3818148" y="3818148"/>
                    </a:lnTo>
                    <a:lnTo>
                      <a:pt x="0" y="38181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1095579" y="5801812"/>
                <a:ext cx="1061671" cy="1573906"/>
              </a:xfrm>
              <a:custGeom>
                <a:avLst/>
                <a:gdLst/>
                <a:ahLst/>
                <a:cxnLst/>
                <a:rect l="l" t="t" r="r" b="b"/>
                <a:pathLst>
                  <a:path w="1061671" h="1573906">
                    <a:moveTo>
                      <a:pt x="0" y="0"/>
                    </a:moveTo>
                    <a:lnTo>
                      <a:pt x="1061671" y="0"/>
                    </a:lnTo>
                    <a:lnTo>
                      <a:pt x="1061671" y="1573905"/>
                    </a:lnTo>
                    <a:lnTo>
                      <a:pt x="0" y="157390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1963894" y="6378385"/>
                <a:ext cx="1472077" cy="997332"/>
              </a:xfrm>
              <a:custGeom>
                <a:avLst/>
                <a:gdLst/>
                <a:ahLst/>
                <a:cxnLst/>
                <a:rect l="l" t="t" r="r" b="b"/>
                <a:pathLst>
                  <a:path w="1472077" h="997332">
                    <a:moveTo>
                      <a:pt x="0" y="0"/>
                    </a:moveTo>
                    <a:lnTo>
                      <a:pt x="1472077" y="0"/>
                    </a:lnTo>
                    <a:lnTo>
                      <a:pt x="1472077" y="997332"/>
                    </a:lnTo>
                    <a:lnTo>
                      <a:pt x="0" y="99733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6" name="AutoShape 36"/>
              <p:cNvSpPr/>
              <p:nvPr/>
            </p:nvSpPr>
            <p:spPr>
              <a:xfrm flipH="1" flipV="1">
                <a:off x="2172629" y="3327896"/>
                <a:ext cx="21101" cy="1603687"/>
              </a:xfrm>
              <a:prstGeom prst="line">
                <a:avLst/>
              </a:prstGeom>
              <a:ln w="50800" cap="rnd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1815764" y="2656086"/>
                <a:ext cx="671532" cy="671532"/>
              </a:xfrm>
              <a:custGeom>
                <a:avLst/>
                <a:gdLst/>
                <a:ahLst/>
                <a:cxnLst/>
                <a:rect l="l" t="t" r="r" b="b"/>
                <a:pathLst>
                  <a:path w="671532" h="671532">
                    <a:moveTo>
                      <a:pt x="0" y="0"/>
                    </a:moveTo>
                    <a:lnTo>
                      <a:pt x="671532" y="0"/>
                    </a:lnTo>
                    <a:lnTo>
                      <a:pt x="671532" y="671532"/>
                    </a:lnTo>
                    <a:lnTo>
                      <a:pt x="0" y="67153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700665"/>
                <a:ext cx="4441866" cy="150468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160"/>
                  </a:lnSpc>
                </a:pPr>
                <a:r>
                  <a:rPr lang="en-US" sz="2000" b="1" dirty="0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Need Assessment</a:t>
                </a:r>
              </a:p>
              <a:p>
                <a:pPr algn="ctr">
                  <a:lnSpc>
                    <a:spcPts val="2160"/>
                  </a:lnSpc>
                </a:pPr>
                <a:r>
                  <a:rPr lang="en-US" sz="2000" b="1" dirty="0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Identify Knowledge gaps</a:t>
                </a:r>
              </a:p>
              <a:p>
                <a:pPr algn="ctr">
                  <a:lnSpc>
                    <a:spcPts val="2160"/>
                  </a:lnSpc>
                </a:pPr>
                <a:r>
                  <a:rPr lang="en-US" sz="2000" b="1" dirty="0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Apply Acquired skills to local problems</a:t>
                </a:r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556124" y="-57150"/>
                <a:ext cx="3329618" cy="66499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272"/>
                  </a:lnSpc>
                </a:pPr>
                <a:r>
                  <a:rPr lang="en-US" sz="3051" b="1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GO</a:t>
                </a:r>
              </a:p>
            </p:txBody>
          </p:sp>
        </p:grpSp>
        <p:sp>
          <p:nvSpPr>
            <p:cNvPr id="47" name="TextBox 5">
              <a:extLst>
                <a:ext uri="{FF2B5EF4-FFF2-40B4-BE49-F238E27FC236}">
                  <a16:creationId xmlns:a16="http://schemas.microsoft.com/office/drawing/2014/main" id="{46F6DE92-4017-1E8B-D291-6328F8BC5CF1}"/>
                </a:ext>
              </a:extLst>
            </p:cNvPr>
            <p:cNvSpPr txBox="1"/>
            <p:nvPr/>
          </p:nvSpPr>
          <p:spPr>
            <a:xfrm>
              <a:off x="14145781" y="4345937"/>
              <a:ext cx="3819233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1"/>
                </a:lnSpc>
              </a:pPr>
              <a:r>
                <a:rPr lang="en-US" sz="3051" b="1" dirty="0">
                  <a:solidFill>
                    <a:srgbClr val="EE86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OCTOBER 15</a:t>
              </a:r>
            </a:p>
          </p:txBody>
        </p:sp>
      </p:grpSp>
      <p:sp>
        <p:nvSpPr>
          <p:cNvPr id="61" name="TextBox 10">
            <a:extLst>
              <a:ext uri="{FF2B5EF4-FFF2-40B4-BE49-F238E27FC236}">
                <a16:creationId xmlns:a16="http://schemas.microsoft.com/office/drawing/2014/main" id="{ACD00352-EAA1-BF24-CDE4-697B6744943A}"/>
              </a:ext>
            </a:extLst>
          </p:cNvPr>
          <p:cNvSpPr txBox="1"/>
          <p:nvPr/>
        </p:nvSpPr>
        <p:spPr>
          <a:xfrm>
            <a:off x="626159" y="549623"/>
            <a:ext cx="8136841" cy="868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2025 PROGRAM AGENDA</a:t>
            </a:r>
          </a:p>
        </p:txBody>
      </p:sp>
      <p:sp>
        <p:nvSpPr>
          <p:cNvPr id="63" name="TextBox 3">
            <a:extLst>
              <a:ext uri="{FF2B5EF4-FFF2-40B4-BE49-F238E27FC236}">
                <a16:creationId xmlns:a16="http://schemas.microsoft.com/office/drawing/2014/main" id="{FF42A16E-491C-3B81-B36E-9893B0AE4BFE}"/>
              </a:ext>
            </a:extLst>
          </p:cNvPr>
          <p:cNvSpPr txBox="1"/>
          <p:nvPr/>
        </p:nvSpPr>
        <p:spPr>
          <a:xfrm>
            <a:off x="5084788" y="2372681"/>
            <a:ext cx="9273980" cy="552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58"/>
              </a:lnSpc>
            </a:pPr>
            <a:r>
              <a:rPr lang="en-US" sz="3200" i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Train for Change, From Science to Practice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ED24D04-4C4E-90B8-C3B6-268CDFA381EB}"/>
              </a:ext>
            </a:extLst>
          </p:cNvPr>
          <p:cNvSpPr/>
          <p:nvPr/>
        </p:nvSpPr>
        <p:spPr>
          <a:xfrm>
            <a:off x="381000" y="3314700"/>
            <a:ext cx="3315573" cy="69342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6BF7E-00E6-AE4B-395B-0E16FC218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F5FB2EC2-4069-5733-CA0D-56926D3E7D2E}"/>
              </a:ext>
            </a:extLst>
          </p:cNvPr>
          <p:cNvGrpSpPr/>
          <p:nvPr/>
        </p:nvGrpSpPr>
        <p:grpSpPr>
          <a:xfrm>
            <a:off x="-1" y="380185"/>
            <a:ext cx="18287999" cy="1297030"/>
            <a:chOff x="-1" y="380185"/>
            <a:chExt cx="18287999" cy="1297030"/>
          </a:xfrm>
        </p:grpSpPr>
        <p:grpSp>
          <p:nvGrpSpPr>
            <p:cNvPr id="64" name="Group 2">
              <a:extLst>
                <a:ext uri="{FF2B5EF4-FFF2-40B4-BE49-F238E27FC236}">
                  <a16:creationId xmlns:a16="http://schemas.microsoft.com/office/drawing/2014/main" id="{BBEF12B4-C30A-EC71-4C15-03C5F76A5655}"/>
                </a:ext>
              </a:extLst>
            </p:cNvPr>
            <p:cNvGrpSpPr/>
            <p:nvPr/>
          </p:nvGrpSpPr>
          <p:grpSpPr>
            <a:xfrm rot="-10800000">
              <a:off x="-1" y="380185"/>
              <a:ext cx="18287999" cy="1297030"/>
              <a:chOff x="0" y="0"/>
              <a:chExt cx="5146429" cy="341605"/>
            </a:xfrm>
            <a:solidFill>
              <a:schemeClr val="tx1"/>
            </a:solidFill>
          </p:grpSpPr>
          <p:sp>
            <p:nvSpPr>
              <p:cNvPr id="65" name="Freeform 3">
                <a:extLst>
                  <a:ext uri="{FF2B5EF4-FFF2-40B4-BE49-F238E27FC236}">
                    <a16:creationId xmlns:a16="http://schemas.microsoft.com/office/drawing/2014/main" id="{B71ED93C-CAF7-7E62-F232-4DE1675E7B79}"/>
                  </a:ext>
                </a:extLst>
              </p:cNvPr>
              <p:cNvSpPr/>
              <p:nvPr/>
            </p:nvSpPr>
            <p:spPr>
              <a:xfrm>
                <a:off x="0" y="0"/>
                <a:ext cx="5146429" cy="341605"/>
              </a:xfrm>
              <a:custGeom>
                <a:avLst/>
                <a:gdLst/>
                <a:ahLst/>
                <a:cxnLst/>
                <a:rect l="l" t="t" r="r" b="b"/>
                <a:pathLst>
                  <a:path w="5146429" h="341605">
                    <a:moveTo>
                      <a:pt x="0" y="0"/>
                    </a:moveTo>
                    <a:lnTo>
                      <a:pt x="5146429" y="0"/>
                    </a:lnTo>
                    <a:lnTo>
                      <a:pt x="5146429" y="341605"/>
                    </a:lnTo>
                    <a:lnTo>
                      <a:pt x="0" y="341605"/>
                    </a:lnTo>
                    <a:close/>
                  </a:path>
                </a:pathLst>
              </a:custGeom>
              <a:grpFill/>
              <a:ln>
                <a:solidFill>
                  <a:srgbClr val="0B4F8E"/>
                </a:solidFill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6" name="TextBox 4">
                <a:extLst>
                  <a:ext uri="{FF2B5EF4-FFF2-40B4-BE49-F238E27FC236}">
                    <a16:creationId xmlns:a16="http://schemas.microsoft.com/office/drawing/2014/main" id="{5B3CAD53-1D70-D5A9-FB62-8F919F32B62B}"/>
                  </a:ext>
                </a:extLst>
              </p:cNvPr>
              <p:cNvSpPr txBox="1"/>
              <p:nvPr/>
            </p:nvSpPr>
            <p:spPr>
              <a:xfrm>
                <a:off x="0" y="9525"/>
                <a:ext cx="5146429" cy="332080"/>
              </a:xfrm>
              <a:prstGeom prst="rect">
                <a:avLst/>
              </a:prstGeom>
              <a:grpFill/>
              <a:ln>
                <a:solidFill>
                  <a:srgbClr val="0B4F8E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BEF7526D-4438-46DF-8831-DAB069BB0105}"/>
                </a:ext>
              </a:extLst>
            </p:cNvPr>
            <p:cNvSpPr/>
            <p:nvPr/>
          </p:nvSpPr>
          <p:spPr>
            <a:xfrm>
              <a:off x="16828124" y="462098"/>
              <a:ext cx="862353" cy="1159239"/>
            </a:xfrm>
            <a:custGeom>
              <a:avLst/>
              <a:gdLst/>
              <a:ahLst/>
              <a:cxnLst/>
              <a:rect l="l" t="t" r="r" b="b"/>
              <a:pathLst>
                <a:path w="862353" h="1159239">
                  <a:moveTo>
                    <a:pt x="0" y="0"/>
                  </a:moveTo>
                  <a:lnTo>
                    <a:pt x="862352" y="0"/>
                  </a:lnTo>
                  <a:lnTo>
                    <a:pt x="862352" y="1159239"/>
                  </a:lnTo>
                  <a:lnTo>
                    <a:pt x="0" y="115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" name="TextBox 3">
            <a:extLst>
              <a:ext uri="{FF2B5EF4-FFF2-40B4-BE49-F238E27FC236}">
                <a16:creationId xmlns:a16="http://schemas.microsoft.com/office/drawing/2014/main" id="{37FF6740-0365-938A-8BFD-F3422C8E9BB1}"/>
              </a:ext>
            </a:extLst>
          </p:cNvPr>
          <p:cNvSpPr txBox="1"/>
          <p:nvPr/>
        </p:nvSpPr>
        <p:spPr>
          <a:xfrm>
            <a:off x="6739348" y="1866900"/>
            <a:ext cx="5910656" cy="56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8"/>
              </a:lnSpc>
            </a:pPr>
            <a:r>
              <a:rPr lang="en-US" sz="332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Train the trainer strategy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C8FD009-FB89-D2BF-350F-948211A32C39}"/>
              </a:ext>
            </a:extLst>
          </p:cNvPr>
          <p:cNvGrpSpPr/>
          <p:nvPr/>
        </p:nvGrpSpPr>
        <p:grpSpPr>
          <a:xfrm>
            <a:off x="3505200" y="4055967"/>
            <a:ext cx="3909146" cy="5982103"/>
            <a:chOff x="3217577" y="3030412"/>
            <a:chExt cx="3909146" cy="5982103"/>
          </a:xfrm>
        </p:grpSpPr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3E922AD4-2FB9-B159-7FC9-191F844F9CA6}"/>
                </a:ext>
              </a:extLst>
            </p:cNvPr>
            <p:cNvGrpSpPr/>
            <p:nvPr/>
          </p:nvGrpSpPr>
          <p:grpSpPr>
            <a:xfrm>
              <a:off x="3217577" y="3494133"/>
              <a:ext cx="3819233" cy="5518382"/>
              <a:chOff x="0" y="57150"/>
              <a:chExt cx="5092311" cy="7357842"/>
            </a:xfrm>
          </p:grpSpPr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4B2F0E6E-368C-D211-D0B6-DB61FBCC1A54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5092311" cy="55937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021"/>
                  </a:lnSpc>
                </a:pPr>
                <a:r>
                  <a:rPr lang="en-US" sz="3051" b="1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TRY</a:t>
                </a:r>
              </a:p>
            </p:txBody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695B65E3-168D-5E23-3335-CCC41120CA5A}"/>
                  </a:ext>
                </a:extLst>
              </p:cNvPr>
              <p:cNvSpPr txBox="1"/>
              <p:nvPr/>
            </p:nvSpPr>
            <p:spPr>
              <a:xfrm>
                <a:off x="325221" y="635571"/>
                <a:ext cx="4441866" cy="112851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160"/>
                  </a:lnSpc>
                </a:pPr>
                <a:r>
                  <a:rPr lang="en-US" sz="2000" b="1" dirty="0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Hybrid Hackathon</a:t>
                </a:r>
              </a:p>
              <a:p>
                <a:pPr algn="ctr">
                  <a:lnSpc>
                    <a:spcPts val="2160"/>
                  </a:lnSpc>
                </a:pPr>
                <a:r>
                  <a:rPr lang="en-US" sz="2000" b="1" dirty="0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Code hack exercises </a:t>
                </a:r>
              </a:p>
              <a:p>
                <a:pPr algn="ctr">
                  <a:lnSpc>
                    <a:spcPts val="2160"/>
                  </a:lnSpc>
                </a:pPr>
                <a:r>
                  <a:rPr lang="en-US" sz="2000" b="1" dirty="0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Interdisciplinary seminars</a:t>
                </a:r>
              </a:p>
            </p:txBody>
          </p:sp>
          <p:sp>
            <p:nvSpPr>
              <p:cNvPr id="14" name="AutoShape 14">
                <a:extLst>
                  <a:ext uri="{FF2B5EF4-FFF2-40B4-BE49-F238E27FC236}">
                    <a16:creationId xmlns:a16="http://schemas.microsoft.com/office/drawing/2014/main" id="{9DAE35EB-AF70-4DEC-4CD8-B0EE4316A700}"/>
                  </a:ext>
                </a:extLst>
              </p:cNvPr>
              <p:cNvSpPr/>
              <p:nvPr/>
            </p:nvSpPr>
            <p:spPr>
              <a:xfrm flipH="1" flipV="1">
                <a:off x="2589479" y="2446593"/>
                <a:ext cx="21101" cy="1603687"/>
              </a:xfrm>
              <a:prstGeom prst="line">
                <a:avLst/>
              </a:prstGeom>
              <a:ln w="50800" cap="rnd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C4CFEC12-71C1-EDCA-7CEB-14D6AFC58400}"/>
                  </a:ext>
                </a:extLst>
              </p:cNvPr>
              <p:cNvSpPr/>
              <p:nvPr/>
            </p:nvSpPr>
            <p:spPr>
              <a:xfrm>
                <a:off x="2232613" y="1774783"/>
                <a:ext cx="671532" cy="671532"/>
              </a:xfrm>
              <a:custGeom>
                <a:avLst/>
                <a:gdLst/>
                <a:ahLst/>
                <a:cxnLst/>
                <a:rect l="l" t="t" r="r" b="b"/>
                <a:pathLst>
                  <a:path w="671532" h="671532">
                    <a:moveTo>
                      <a:pt x="0" y="0"/>
                    </a:moveTo>
                    <a:lnTo>
                      <a:pt x="671532" y="0"/>
                    </a:lnTo>
                    <a:lnTo>
                      <a:pt x="671532" y="671532"/>
                    </a:lnTo>
                    <a:lnTo>
                      <a:pt x="0" y="67153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6133643E-7CA6-54E1-BC22-4D11A3806694}"/>
                  </a:ext>
                </a:extLst>
              </p:cNvPr>
              <p:cNvSpPr/>
              <p:nvPr/>
            </p:nvSpPr>
            <p:spPr>
              <a:xfrm>
                <a:off x="696014" y="3596844"/>
                <a:ext cx="3818148" cy="3818148"/>
              </a:xfrm>
              <a:custGeom>
                <a:avLst/>
                <a:gdLst/>
                <a:ahLst/>
                <a:cxnLst/>
                <a:rect l="l" t="t" r="r" b="b"/>
                <a:pathLst>
                  <a:path w="3818148" h="3818148">
                    <a:moveTo>
                      <a:pt x="0" y="0"/>
                    </a:moveTo>
                    <a:lnTo>
                      <a:pt x="3818148" y="0"/>
                    </a:lnTo>
                    <a:lnTo>
                      <a:pt x="3818148" y="3818148"/>
                    </a:lnTo>
                    <a:lnTo>
                      <a:pt x="0" y="38181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B636BE5A-7824-3B6D-FA8C-48025310FD8C}"/>
                  </a:ext>
                </a:extLst>
              </p:cNvPr>
              <p:cNvSpPr/>
              <p:nvPr/>
            </p:nvSpPr>
            <p:spPr>
              <a:xfrm rot="79240">
                <a:off x="1648274" y="4270118"/>
                <a:ext cx="2035534" cy="2556036"/>
              </a:xfrm>
              <a:custGeom>
                <a:avLst/>
                <a:gdLst/>
                <a:ahLst/>
                <a:cxnLst/>
                <a:rect l="l" t="t" r="r" b="b"/>
                <a:pathLst>
                  <a:path w="2035534" h="2556036">
                    <a:moveTo>
                      <a:pt x="0" y="0"/>
                    </a:moveTo>
                    <a:lnTo>
                      <a:pt x="2035534" y="0"/>
                    </a:lnTo>
                    <a:lnTo>
                      <a:pt x="2035534" y="2556036"/>
                    </a:lnTo>
                    <a:lnTo>
                      <a:pt x="0" y="255603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</p:grpSp>
        <p:sp>
          <p:nvSpPr>
            <p:cNvPr id="43" name="TextBox 5">
              <a:extLst>
                <a:ext uri="{FF2B5EF4-FFF2-40B4-BE49-F238E27FC236}">
                  <a16:creationId xmlns:a16="http://schemas.microsoft.com/office/drawing/2014/main" id="{1BC37FB5-5329-167B-7730-31568748A723}"/>
                </a:ext>
              </a:extLst>
            </p:cNvPr>
            <p:cNvSpPr txBox="1"/>
            <p:nvPr/>
          </p:nvSpPr>
          <p:spPr>
            <a:xfrm>
              <a:off x="3307490" y="3030412"/>
              <a:ext cx="3819233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1"/>
                </a:lnSpc>
              </a:pPr>
              <a:r>
                <a:rPr lang="en-US" sz="3051" b="1" dirty="0">
                  <a:solidFill>
                    <a:srgbClr val="EE86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MAY 12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07D3D4-8E9D-81DA-813F-17975A19883D}"/>
              </a:ext>
            </a:extLst>
          </p:cNvPr>
          <p:cNvGrpSpPr/>
          <p:nvPr/>
        </p:nvGrpSpPr>
        <p:grpSpPr>
          <a:xfrm>
            <a:off x="0" y="3594396"/>
            <a:ext cx="4071601" cy="6443674"/>
            <a:chOff x="-107464" y="4656121"/>
            <a:chExt cx="4071601" cy="6443674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0008C104-2C47-7639-43AD-CB751E724F80}"/>
                </a:ext>
              </a:extLst>
            </p:cNvPr>
            <p:cNvGrpSpPr/>
            <p:nvPr/>
          </p:nvGrpSpPr>
          <p:grpSpPr>
            <a:xfrm>
              <a:off x="-107464" y="5140343"/>
              <a:ext cx="3819233" cy="5959452"/>
              <a:chOff x="0" y="57150"/>
              <a:chExt cx="5092311" cy="7945936"/>
            </a:xfrm>
          </p:grpSpPr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8E3E80AA-04F3-7AE0-976A-BE3324A2F77A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5092311" cy="55937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021"/>
                  </a:lnSpc>
                </a:pPr>
                <a:r>
                  <a:rPr lang="en-US" sz="3051" b="1" dirty="0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TEACH</a:t>
                </a:r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79093C41-6221-1B90-A20E-DF266A2EAFD3}"/>
                  </a:ext>
                </a:extLst>
              </p:cNvPr>
              <p:cNvSpPr txBox="1"/>
              <p:nvPr/>
            </p:nvSpPr>
            <p:spPr>
              <a:xfrm>
                <a:off x="347446" y="635570"/>
                <a:ext cx="4441866" cy="108839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160"/>
                  </a:lnSpc>
                </a:pPr>
                <a:r>
                  <a:rPr lang="en-US" sz="2000" b="1" dirty="0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Foundational Course</a:t>
                </a:r>
              </a:p>
              <a:p>
                <a:pPr algn="ctr">
                  <a:lnSpc>
                    <a:spcPts val="2160"/>
                  </a:lnSpc>
                </a:pPr>
                <a:r>
                  <a:rPr lang="en-US" sz="2000" b="1" dirty="0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Fundamentals of AI</a:t>
                </a:r>
              </a:p>
              <a:p>
                <a:pPr algn="ctr">
                  <a:lnSpc>
                    <a:spcPts val="2160"/>
                  </a:lnSpc>
                </a:pPr>
                <a:r>
                  <a:rPr lang="en-US" sz="2000" b="1" dirty="0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and medical imaging.</a:t>
                </a:r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05EBA7F8-5377-C4AF-3131-FB1EB6EBA5A1}"/>
                  </a:ext>
                </a:extLst>
              </p:cNvPr>
              <p:cNvSpPr/>
              <p:nvPr/>
            </p:nvSpPr>
            <p:spPr>
              <a:xfrm>
                <a:off x="828655" y="4184938"/>
                <a:ext cx="3818148" cy="3818148"/>
              </a:xfrm>
              <a:custGeom>
                <a:avLst/>
                <a:gdLst/>
                <a:ahLst/>
                <a:cxnLst/>
                <a:rect l="l" t="t" r="r" b="b"/>
                <a:pathLst>
                  <a:path w="3818148" h="3818148">
                    <a:moveTo>
                      <a:pt x="0" y="0"/>
                    </a:moveTo>
                    <a:lnTo>
                      <a:pt x="3818148" y="0"/>
                    </a:lnTo>
                    <a:lnTo>
                      <a:pt x="3818148" y="3818148"/>
                    </a:lnTo>
                    <a:lnTo>
                      <a:pt x="0" y="38181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" name="AutoShape 8">
                <a:extLst>
                  <a:ext uri="{FF2B5EF4-FFF2-40B4-BE49-F238E27FC236}">
                    <a16:creationId xmlns:a16="http://schemas.microsoft.com/office/drawing/2014/main" id="{39D6E124-6C6A-82E3-E843-2323CB98DC64}"/>
                  </a:ext>
                </a:extLst>
              </p:cNvPr>
              <p:cNvSpPr/>
              <p:nvPr/>
            </p:nvSpPr>
            <p:spPr>
              <a:xfrm flipH="1" flipV="1">
                <a:off x="2758828" y="2580884"/>
                <a:ext cx="21101" cy="1603687"/>
              </a:xfrm>
              <a:prstGeom prst="line">
                <a:avLst/>
              </a:prstGeom>
              <a:ln w="50800" cap="rnd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33E4946F-59BF-B3E2-4B78-A479E1392313}"/>
                  </a:ext>
                </a:extLst>
              </p:cNvPr>
              <p:cNvSpPr/>
              <p:nvPr/>
            </p:nvSpPr>
            <p:spPr>
              <a:xfrm>
                <a:off x="2401963" y="1909074"/>
                <a:ext cx="671532" cy="671532"/>
              </a:xfrm>
              <a:custGeom>
                <a:avLst/>
                <a:gdLst/>
                <a:ahLst/>
                <a:cxnLst/>
                <a:rect l="l" t="t" r="r" b="b"/>
                <a:pathLst>
                  <a:path w="671532" h="671532">
                    <a:moveTo>
                      <a:pt x="0" y="0"/>
                    </a:moveTo>
                    <a:lnTo>
                      <a:pt x="671532" y="0"/>
                    </a:lnTo>
                    <a:lnTo>
                      <a:pt x="671532" y="671532"/>
                    </a:lnTo>
                    <a:lnTo>
                      <a:pt x="0" y="67153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1C68AD10-135D-0FB2-A0DE-FAA4AE300AB3}"/>
                  </a:ext>
                </a:extLst>
              </p:cNvPr>
              <p:cNvSpPr/>
              <p:nvPr/>
            </p:nvSpPr>
            <p:spPr>
              <a:xfrm>
                <a:off x="1514886" y="5017852"/>
                <a:ext cx="2278946" cy="1908617"/>
              </a:xfrm>
              <a:custGeom>
                <a:avLst/>
                <a:gdLst/>
                <a:ahLst/>
                <a:cxnLst/>
                <a:rect l="l" t="t" r="r" b="b"/>
                <a:pathLst>
                  <a:path w="2278946" h="1908617">
                    <a:moveTo>
                      <a:pt x="0" y="0"/>
                    </a:moveTo>
                    <a:lnTo>
                      <a:pt x="2278945" y="0"/>
                    </a:lnTo>
                    <a:lnTo>
                      <a:pt x="2278945" y="1908617"/>
                    </a:lnTo>
                    <a:lnTo>
                      <a:pt x="0" y="190861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CA"/>
              </a:p>
            </p:txBody>
          </p:sp>
        </p:grpSp>
        <p:sp>
          <p:nvSpPr>
            <p:cNvPr id="44" name="TextBox 5">
              <a:extLst>
                <a:ext uri="{FF2B5EF4-FFF2-40B4-BE49-F238E27FC236}">
                  <a16:creationId xmlns:a16="http://schemas.microsoft.com/office/drawing/2014/main" id="{C604C7C2-A22C-449C-19F8-9C75A14C199B}"/>
                </a:ext>
              </a:extLst>
            </p:cNvPr>
            <p:cNvSpPr txBox="1"/>
            <p:nvPr/>
          </p:nvSpPr>
          <p:spPr>
            <a:xfrm>
              <a:off x="144904" y="4656121"/>
              <a:ext cx="3819233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1"/>
                </a:lnSpc>
              </a:pPr>
              <a:r>
                <a:rPr lang="en-US" sz="3051" b="1" dirty="0">
                  <a:solidFill>
                    <a:srgbClr val="EE86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FEBRUARY 22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0FD7E08-0061-7D7B-3312-430265BA86D1}"/>
              </a:ext>
            </a:extLst>
          </p:cNvPr>
          <p:cNvGrpSpPr/>
          <p:nvPr/>
        </p:nvGrpSpPr>
        <p:grpSpPr>
          <a:xfrm>
            <a:off x="7010400" y="3556619"/>
            <a:ext cx="3827605" cy="6481451"/>
            <a:chOff x="6906436" y="1734057"/>
            <a:chExt cx="3827605" cy="6481451"/>
          </a:xfrm>
        </p:grpSpPr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355DF2ED-A96A-4A3C-1321-DB413F115F74}"/>
                </a:ext>
              </a:extLst>
            </p:cNvPr>
            <p:cNvGrpSpPr/>
            <p:nvPr/>
          </p:nvGrpSpPr>
          <p:grpSpPr>
            <a:xfrm>
              <a:off x="6906436" y="2152576"/>
              <a:ext cx="3819233" cy="6062932"/>
              <a:chOff x="0" y="0"/>
              <a:chExt cx="5092311" cy="8083910"/>
            </a:xfrm>
          </p:grpSpPr>
          <p:sp>
            <p:nvSpPr>
              <p:cNvPr id="19" name="TextBox 19">
                <a:extLst>
                  <a:ext uri="{FF2B5EF4-FFF2-40B4-BE49-F238E27FC236}">
                    <a16:creationId xmlns:a16="http://schemas.microsoft.com/office/drawing/2014/main" id="{FB7C2100-8E70-74D3-E64E-A44C18950189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5092311" cy="55937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021"/>
                  </a:lnSpc>
                </a:pPr>
                <a:r>
                  <a:rPr lang="en-US" sz="3051" b="1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USE</a:t>
                </a:r>
              </a:p>
            </p:txBody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F50EC7EF-64C8-EB43-AC91-3376B8355AEC}"/>
                  </a:ext>
                </a:extLst>
              </p:cNvPr>
              <p:cNvSpPr txBox="1"/>
              <p:nvPr/>
            </p:nvSpPr>
            <p:spPr>
              <a:xfrm>
                <a:off x="325222" y="610170"/>
                <a:ext cx="4441866" cy="215519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160"/>
                  </a:lnSpc>
                </a:pPr>
                <a:r>
                  <a:rPr lang="en-US" sz="2000" b="1" dirty="0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Practicum</a:t>
                </a:r>
              </a:p>
              <a:p>
                <a:pPr algn="ctr">
                  <a:lnSpc>
                    <a:spcPts val="2160"/>
                  </a:lnSpc>
                </a:pPr>
                <a:r>
                  <a:rPr lang="en-US" sz="2000" b="1" dirty="0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Build SOTA AI models</a:t>
                </a:r>
              </a:p>
              <a:p>
                <a:pPr algn="ctr">
                  <a:lnSpc>
                    <a:spcPts val="2160"/>
                  </a:lnSpc>
                </a:pPr>
                <a:r>
                  <a:rPr lang="en-US" sz="2000" b="1" dirty="0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Scientific communication</a:t>
                </a:r>
              </a:p>
              <a:p>
                <a:pPr algn="ctr">
                  <a:lnSpc>
                    <a:spcPts val="2160"/>
                  </a:lnSpc>
                </a:pPr>
                <a:r>
                  <a:rPr lang="en-US" sz="2000" b="1" dirty="0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Participate in a grand Challenge</a:t>
                </a:r>
              </a:p>
              <a:p>
                <a:pPr algn="ctr">
                  <a:lnSpc>
                    <a:spcPts val="2160"/>
                  </a:lnSpc>
                </a:pPr>
                <a:endParaRPr lang="en-US" sz="20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endParaRPr>
              </a:p>
            </p:txBody>
          </p:sp>
          <p:sp>
            <p:nvSpPr>
              <p:cNvPr id="21" name="AutoShape 21">
                <a:extLst>
                  <a:ext uri="{FF2B5EF4-FFF2-40B4-BE49-F238E27FC236}">
                    <a16:creationId xmlns:a16="http://schemas.microsoft.com/office/drawing/2014/main" id="{1A569A98-B07A-B3DB-AFCE-CFDBB004CC46}"/>
                  </a:ext>
                </a:extLst>
              </p:cNvPr>
              <p:cNvSpPr/>
              <p:nvPr/>
            </p:nvSpPr>
            <p:spPr>
              <a:xfrm flipH="1" flipV="1">
                <a:off x="2686863" y="3148628"/>
                <a:ext cx="21101" cy="1603687"/>
              </a:xfrm>
              <a:prstGeom prst="line">
                <a:avLst/>
              </a:prstGeom>
              <a:ln w="55914" cap="rnd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83A5622D-44E4-94ED-8A12-100F3B4EC5B2}"/>
                  </a:ext>
                </a:extLst>
              </p:cNvPr>
              <p:cNvSpPr/>
              <p:nvPr/>
            </p:nvSpPr>
            <p:spPr>
              <a:xfrm>
                <a:off x="2329998" y="2476818"/>
                <a:ext cx="671532" cy="671532"/>
              </a:xfrm>
              <a:custGeom>
                <a:avLst/>
                <a:gdLst/>
                <a:ahLst/>
                <a:cxnLst/>
                <a:rect l="l" t="t" r="r" b="b"/>
                <a:pathLst>
                  <a:path w="671532" h="671532">
                    <a:moveTo>
                      <a:pt x="0" y="0"/>
                    </a:moveTo>
                    <a:lnTo>
                      <a:pt x="671532" y="0"/>
                    </a:lnTo>
                    <a:lnTo>
                      <a:pt x="671532" y="671533"/>
                    </a:lnTo>
                    <a:lnTo>
                      <a:pt x="0" y="6715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1A0AFB6F-24DF-E553-6668-DADD93E7B0D5}"/>
                  </a:ext>
                </a:extLst>
              </p:cNvPr>
              <p:cNvSpPr/>
              <p:nvPr/>
            </p:nvSpPr>
            <p:spPr>
              <a:xfrm>
                <a:off x="860823" y="4265762"/>
                <a:ext cx="3818148" cy="3818148"/>
              </a:xfrm>
              <a:custGeom>
                <a:avLst/>
                <a:gdLst/>
                <a:ahLst/>
                <a:cxnLst/>
                <a:rect l="l" t="t" r="r" b="b"/>
                <a:pathLst>
                  <a:path w="3818148" h="3818148">
                    <a:moveTo>
                      <a:pt x="0" y="0"/>
                    </a:moveTo>
                    <a:lnTo>
                      <a:pt x="3818148" y="0"/>
                    </a:lnTo>
                    <a:lnTo>
                      <a:pt x="3818148" y="3818148"/>
                    </a:lnTo>
                    <a:lnTo>
                      <a:pt x="0" y="38181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274C00F-CED8-08D8-A076-03569687F5F3}"/>
                  </a:ext>
                </a:extLst>
              </p:cNvPr>
              <p:cNvSpPr/>
              <p:nvPr/>
            </p:nvSpPr>
            <p:spPr>
              <a:xfrm>
                <a:off x="1472475" y="5013566"/>
                <a:ext cx="2530502" cy="2075011"/>
              </a:xfrm>
              <a:custGeom>
                <a:avLst/>
                <a:gdLst/>
                <a:ahLst/>
                <a:cxnLst/>
                <a:rect l="l" t="t" r="r" b="b"/>
                <a:pathLst>
                  <a:path w="2530502" h="2075011">
                    <a:moveTo>
                      <a:pt x="0" y="0"/>
                    </a:moveTo>
                    <a:lnTo>
                      <a:pt x="2530501" y="0"/>
                    </a:lnTo>
                    <a:lnTo>
                      <a:pt x="2530501" y="2075011"/>
                    </a:lnTo>
                    <a:lnTo>
                      <a:pt x="0" y="207501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</p:grp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id="{5716CDFE-CDD2-1CA4-3F70-9B5D9D492C8F}"/>
                </a:ext>
              </a:extLst>
            </p:cNvPr>
            <p:cNvSpPr txBox="1"/>
            <p:nvPr/>
          </p:nvSpPr>
          <p:spPr>
            <a:xfrm>
              <a:off x="6914808" y="1734057"/>
              <a:ext cx="3819233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1"/>
                </a:lnSpc>
              </a:pPr>
              <a:r>
                <a:rPr lang="en-US" sz="3051" b="1" dirty="0">
                  <a:solidFill>
                    <a:srgbClr val="EE86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MAY 24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9A2FBBB-9F1A-F2C9-59B3-DCC6697AB939}"/>
              </a:ext>
            </a:extLst>
          </p:cNvPr>
          <p:cNvGrpSpPr/>
          <p:nvPr/>
        </p:nvGrpSpPr>
        <p:grpSpPr>
          <a:xfrm>
            <a:off x="10591800" y="3873538"/>
            <a:ext cx="4010886" cy="6164532"/>
            <a:chOff x="10734041" y="2847982"/>
            <a:chExt cx="4010886" cy="6164532"/>
          </a:xfrm>
        </p:grpSpPr>
        <p:grpSp>
          <p:nvGrpSpPr>
            <p:cNvPr id="25" name="Group 25">
              <a:extLst>
                <a:ext uri="{FF2B5EF4-FFF2-40B4-BE49-F238E27FC236}">
                  <a16:creationId xmlns:a16="http://schemas.microsoft.com/office/drawing/2014/main" id="{BC671FA4-152A-863D-FCC4-0AE5C5539765}"/>
                </a:ext>
              </a:extLst>
            </p:cNvPr>
            <p:cNvGrpSpPr/>
            <p:nvPr/>
          </p:nvGrpSpPr>
          <p:grpSpPr>
            <a:xfrm>
              <a:off x="10925694" y="3357232"/>
              <a:ext cx="3819233" cy="5655282"/>
              <a:chOff x="0" y="0"/>
              <a:chExt cx="5092311" cy="7540375"/>
            </a:xfrm>
          </p:grpSpPr>
          <p:sp>
            <p:nvSpPr>
              <p:cNvPr id="26" name="TextBox 26">
                <a:extLst>
                  <a:ext uri="{FF2B5EF4-FFF2-40B4-BE49-F238E27FC236}">
                    <a16:creationId xmlns:a16="http://schemas.microsoft.com/office/drawing/2014/main" id="{5883453A-BEE4-0924-A675-B3E12B91B89C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5092311" cy="106737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021"/>
                  </a:lnSpc>
                </a:pPr>
                <a:r>
                  <a:rPr lang="en-US" sz="3051" b="1" dirty="0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FROM TRAINEES TO</a:t>
                </a:r>
              </a:p>
              <a:p>
                <a:pPr algn="ctr">
                  <a:lnSpc>
                    <a:spcPts val="3021"/>
                  </a:lnSpc>
                </a:pPr>
                <a:r>
                  <a:rPr lang="en-US" sz="3051" b="1" dirty="0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TRAINERS</a:t>
                </a:r>
              </a:p>
            </p:txBody>
          </p:sp>
          <p:sp>
            <p:nvSpPr>
              <p:cNvPr id="27" name="TextBox 27">
                <a:extLst>
                  <a:ext uri="{FF2B5EF4-FFF2-40B4-BE49-F238E27FC236}">
                    <a16:creationId xmlns:a16="http://schemas.microsoft.com/office/drawing/2014/main" id="{132085D1-0F17-7592-3166-D6C142234AF2}"/>
                  </a:ext>
                </a:extLst>
              </p:cNvPr>
              <p:cNvSpPr txBox="1"/>
              <p:nvPr/>
            </p:nvSpPr>
            <p:spPr>
              <a:xfrm>
                <a:off x="325222" y="1092770"/>
                <a:ext cx="4441866" cy="73279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160"/>
                  </a:lnSpc>
                </a:pPr>
                <a:r>
                  <a:rPr lang="en-US" sz="2000" b="1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Transform trainees to trainers</a:t>
                </a:r>
              </a:p>
            </p:txBody>
          </p:sp>
          <p:sp>
            <p:nvSpPr>
              <p:cNvPr id="28" name="AutoShape 28">
                <a:extLst>
                  <a:ext uri="{FF2B5EF4-FFF2-40B4-BE49-F238E27FC236}">
                    <a16:creationId xmlns:a16="http://schemas.microsoft.com/office/drawing/2014/main" id="{8104B7E4-15E2-3E1E-55D7-699D8B817E88}"/>
                  </a:ext>
                </a:extLst>
              </p:cNvPr>
              <p:cNvSpPr/>
              <p:nvPr/>
            </p:nvSpPr>
            <p:spPr>
              <a:xfrm flipH="1" flipV="1">
                <a:off x="2509834" y="2571976"/>
                <a:ext cx="21101" cy="1603687"/>
              </a:xfrm>
              <a:prstGeom prst="line">
                <a:avLst/>
              </a:prstGeom>
              <a:ln w="55914" cap="rnd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FA84C535-E1BC-A7E6-0FAC-B2A8C51D00B8}"/>
                  </a:ext>
                </a:extLst>
              </p:cNvPr>
              <p:cNvSpPr/>
              <p:nvPr/>
            </p:nvSpPr>
            <p:spPr>
              <a:xfrm>
                <a:off x="2152969" y="1900166"/>
                <a:ext cx="671532" cy="671532"/>
              </a:xfrm>
              <a:custGeom>
                <a:avLst/>
                <a:gdLst/>
                <a:ahLst/>
                <a:cxnLst/>
                <a:rect l="l" t="t" r="r" b="b"/>
                <a:pathLst>
                  <a:path w="671532" h="671532">
                    <a:moveTo>
                      <a:pt x="0" y="0"/>
                    </a:moveTo>
                    <a:lnTo>
                      <a:pt x="671532" y="0"/>
                    </a:lnTo>
                    <a:lnTo>
                      <a:pt x="671532" y="671533"/>
                    </a:lnTo>
                    <a:lnTo>
                      <a:pt x="0" y="6715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7715D27D-A190-B0A8-3F0E-07D40AB0F67D}"/>
                  </a:ext>
                </a:extLst>
              </p:cNvPr>
              <p:cNvSpPr/>
              <p:nvPr/>
            </p:nvSpPr>
            <p:spPr>
              <a:xfrm>
                <a:off x="616370" y="3722228"/>
                <a:ext cx="3818148" cy="3818148"/>
              </a:xfrm>
              <a:custGeom>
                <a:avLst/>
                <a:gdLst/>
                <a:ahLst/>
                <a:cxnLst/>
                <a:rect l="l" t="t" r="r" b="b"/>
                <a:pathLst>
                  <a:path w="3818148" h="3818148">
                    <a:moveTo>
                      <a:pt x="0" y="0"/>
                    </a:moveTo>
                    <a:lnTo>
                      <a:pt x="3818148" y="0"/>
                    </a:lnTo>
                    <a:lnTo>
                      <a:pt x="3818148" y="3818147"/>
                    </a:lnTo>
                    <a:lnTo>
                      <a:pt x="0" y="38181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8A1D3A11-D633-70D6-71BE-E5A745841492}"/>
                  </a:ext>
                </a:extLst>
              </p:cNvPr>
              <p:cNvSpPr/>
              <p:nvPr/>
            </p:nvSpPr>
            <p:spPr>
              <a:xfrm>
                <a:off x="1265413" y="4403866"/>
                <a:ext cx="2520061" cy="2400358"/>
              </a:xfrm>
              <a:custGeom>
                <a:avLst/>
                <a:gdLst/>
                <a:ahLst/>
                <a:cxnLst/>
                <a:rect l="l" t="t" r="r" b="b"/>
                <a:pathLst>
                  <a:path w="2520061" h="2400358">
                    <a:moveTo>
                      <a:pt x="0" y="0"/>
                    </a:moveTo>
                    <a:lnTo>
                      <a:pt x="2520061" y="0"/>
                    </a:lnTo>
                    <a:lnTo>
                      <a:pt x="2520061" y="2400358"/>
                    </a:lnTo>
                    <a:lnTo>
                      <a:pt x="0" y="240035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</p:grpSp>
        <p:sp>
          <p:nvSpPr>
            <p:cNvPr id="46" name="TextBox 5">
              <a:extLst>
                <a:ext uri="{FF2B5EF4-FFF2-40B4-BE49-F238E27FC236}">
                  <a16:creationId xmlns:a16="http://schemas.microsoft.com/office/drawing/2014/main" id="{BD767124-E4A4-6648-6480-52BCDF6BADAE}"/>
                </a:ext>
              </a:extLst>
            </p:cNvPr>
            <p:cNvSpPr txBox="1"/>
            <p:nvPr/>
          </p:nvSpPr>
          <p:spPr>
            <a:xfrm>
              <a:off x="10734041" y="2847982"/>
              <a:ext cx="3819233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1"/>
                </a:lnSpc>
              </a:pPr>
              <a:r>
                <a:rPr lang="en-US" sz="3051" b="1" dirty="0">
                  <a:solidFill>
                    <a:srgbClr val="EE86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AUGUST 9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8AC4ED1-B92C-D914-0C0B-A7DCEFE3BA60}"/>
              </a:ext>
            </a:extLst>
          </p:cNvPr>
          <p:cNvGrpSpPr/>
          <p:nvPr/>
        </p:nvGrpSpPr>
        <p:grpSpPr>
          <a:xfrm>
            <a:off x="14392567" y="3114814"/>
            <a:ext cx="3819233" cy="6923256"/>
            <a:chOff x="14145781" y="4345937"/>
            <a:chExt cx="3819233" cy="6923256"/>
          </a:xfrm>
        </p:grpSpPr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123F0709-01FB-DEEF-67B0-EEB5AEC54320}"/>
                </a:ext>
              </a:extLst>
            </p:cNvPr>
            <p:cNvGrpSpPr/>
            <p:nvPr/>
          </p:nvGrpSpPr>
          <p:grpSpPr>
            <a:xfrm>
              <a:off x="14451042" y="4663758"/>
              <a:ext cx="3331400" cy="6605435"/>
              <a:chOff x="0" y="-57150"/>
              <a:chExt cx="4441866" cy="8807248"/>
            </a:xfrm>
          </p:grpSpPr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E47BBD8F-F346-7BCC-E6C8-69CDA402B21A}"/>
                  </a:ext>
                </a:extLst>
              </p:cNvPr>
              <p:cNvSpPr/>
              <p:nvPr/>
            </p:nvSpPr>
            <p:spPr>
              <a:xfrm>
                <a:off x="242456" y="4931950"/>
                <a:ext cx="3818148" cy="3818148"/>
              </a:xfrm>
              <a:custGeom>
                <a:avLst/>
                <a:gdLst/>
                <a:ahLst/>
                <a:cxnLst/>
                <a:rect l="l" t="t" r="r" b="b"/>
                <a:pathLst>
                  <a:path w="3818148" h="3818148">
                    <a:moveTo>
                      <a:pt x="0" y="0"/>
                    </a:moveTo>
                    <a:lnTo>
                      <a:pt x="3818148" y="0"/>
                    </a:lnTo>
                    <a:lnTo>
                      <a:pt x="3818148" y="3818148"/>
                    </a:lnTo>
                    <a:lnTo>
                      <a:pt x="0" y="38181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BF111019-85AE-DA7C-F46F-8ED1CD6FE79B}"/>
                  </a:ext>
                </a:extLst>
              </p:cNvPr>
              <p:cNvSpPr/>
              <p:nvPr/>
            </p:nvSpPr>
            <p:spPr>
              <a:xfrm>
                <a:off x="1095579" y="5801812"/>
                <a:ext cx="1061671" cy="1573906"/>
              </a:xfrm>
              <a:custGeom>
                <a:avLst/>
                <a:gdLst/>
                <a:ahLst/>
                <a:cxnLst/>
                <a:rect l="l" t="t" r="r" b="b"/>
                <a:pathLst>
                  <a:path w="1061671" h="1573906">
                    <a:moveTo>
                      <a:pt x="0" y="0"/>
                    </a:moveTo>
                    <a:lnTo>
                      <a:pt x="1061671" y="0"/>
                    </a:lnTo>
                    <a:lnTo>
                      <a:pt x="1061671" y="1573905"/>
                    </a:lnTo>
                    <a:lnTo>
                      <a:pt x="0" y="157390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5" name="Freeform 35">
                <a:extLst>
                  <a:ext uri="{FF2B5EF4-FFF2-40B4-BE49-F238E27FC236}">
                    <a16:creationId xmlns:a16="http://schemas.microsoft.com/office/drawing/2014/main" id="{69482100-4CD3-454D-721D-F74CAF9AEE2E}"/>
                  </a:ext>
                </a:extLst>
              </p:cNvPr>
              <p:cNvSpPr/>
              <p:nvPr/>
            </p:nvSpPr>
            <p:spPr>
              <a:xfrm>
                <a:off x="1963894" y="6378385"/>
                <a:ext cx="1472077" cy="997332"/>
              </a:xfrm>
              <a:custGeom>
                <a:avLst/>
                <a:gdLst/>
                <a:ahLst/>
                <a:cxnLst/>
                <a:rect l="l" t="t" r="r" b="b"/>
                <a:pathLst>
                  <a:path w="1472077" h="997332">
                    <a:moveTo>
                      <a:pt x="0" y="0"/>
                    </a:moveTo>
                    <a:lnTo>
                      <a:pt x="1472077" y="0"/>
                    </a:lnTo>
                    <a:lnTo>
                      <a:pt x="1472077" y="997332"/>
                    </a:lnTo>
                    <a:lnTo>
                      <a:pt x="0" y="99733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6" name="AutoShape 36">
                <a:extLst>
                  <a:ext uri="{FF2B5EF4-FFF2-40B4-BE49-F238E27FC236}">
                    <a16:creationId xmlns:a16="http://schemas.microsoft.com/office/drawing/2014/main" id="{F6501D0A-85EA-EAC8-DF5E-3DC164A1E6F7}"/>
                  </a:ext>
                </a:extLst>
              </p:cNvPr>
              <p:cNvSpPr/>
              <p:nvPr/>
            </p:nvSpPr>
            <p:spPr>
              <a:xfrm flipH="1" flipV="1">
                <a:off x="2172629" y="3327896"/>
                <a:ext cx="21101" cy="1603687"/>
              </a:xfrm>
              <a:prstGeom prst="line">
                <a:avLst/>
              </a:prstGeom>
              <a:ln w="50800" cap="rnd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14B91CA3-A738-76C5-A6F2-DA7B8EF91523}"/>
                  </a:ext>
                </a:extLst>
              </p:cNvPr>
              <p:cNvSpPr/>
              <p:nvPr/>
            </p:nvSpPr>
            <p:spPr>
              <a:xfrm>
                <a:off x="1815764" y="2656086"/>
                <a:ext cx="671532" cy="671532"/>
              </a:xfrm>
              <a:custGeom>
                <a:avLst/>
                <a:gdLst/>
                <a:ahLst/>
                <a:cxnLst/>
                <a:rect l="l" t="t" r="r" b="b"/>
                <a:pathLst>
                  <a:path w="671532" h="671532">
                    <a:moveTo>
                      <a:pt x="0" y="0"/>
                    </a:moveTo>
                    <a:lnTo>
                      <a:pt x="671532" y="0"/>
                    </a:lnTo>
                    <a:lnTo>
                      <a:pt x="671532" y="671532"/>
                    </a:lnTo>
                    <a:lnTo>
                      <a:pt x="0" y="67153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796413D4-7863-B7E1-F6BA-C7C34C7CF426}"/>
                  </a:ext>
                </a:extLst>
              </p:cNvPr>
              <p:cNvSpPr txBox="1"/>
              <p:nvPr/>
            </p:nvSpPr>
            <p:spPr>
              <a:xfrm>
                <a:off x="0" y="700665"/>
                <a:ext cx="4441866" cy="150468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160"/>
                  </a:lnSpc>
                </a:pPr>
                <a:r>
                  <a:rPr lang="en-US" sz="2000" b="1" dirty="0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Need Assessment</a:t>
                </a:r>
              </a:p>
              <a:p>
                <a:pPr algn="ctr">
                  <a:lnSpc>
                    <a:spcPts val="2160"/>
                  </a:lnSpc>
                </a:pPr>
                <a:r>
                  <a:rPr lang="en-US" sz="2000" b="1" dirty="0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Identify Knowledge gaps</a:t>
                </a:r>
              </a:p>
              <a:p>
                <a:pPr algn="ctr">
                  <a:lnSpc>
                    <a:spcPts val="2160"/>
                  </a:lnSpc>
                </a:pPr>
                <a:r>
                  <a:rPr lang="en-US" sz="2000" b="1" dirty="0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Apply Acquired skills to local problems</a:t>
                </a:r>
              </a:p>
            </p:txBody>
          </p:sp>
          <p:sp>
            <p:nvSpPr>
              <p:cNvPr id="39" name="TextBox 39">
                <a:extLst>
                  <a:ext uri="{FF2B5EF4-FFF2-40B4-BE49-F238E27FC236}">
                    <a16:creationId xmlns:a16="http://schemas.microsoft.com/office/drawing/2014/main" id="{E7C2F398-B0B3-9EA4-A960-3FA6F38D98C3}"/>
                  </a:ext>
                </a:extLst>
              </p:cNvPr>
              <p:cNvSpPr txBox="1"/>
              <p:nvPr/>
            </p:nvSpPr>
            <p:spPr>
              <a:xfrm>
                <a:off x="556124" y="-57150"/>
                <a:ext cx="3329618" cy="66499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272"/>
                  </a:lnSpc>
                </a:pPr>
                <a:r>
                  <a:rPr lang="en-US" sz="3051" b="1">
                    <a:solidFill>
                      <a:srgbClr val="000000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GO</a:t>
                </a:r>
              </a:p>
            </p:txBody>
          </p:sp>
        </p:grpSp>
        <p:sp>
          <p:nvSpPr>
            <p:cNvPr id="47" name="TextBox 5">
              <a:extLst>
                <a:ext uri="{FF2B5EF4-FFF2-40B4-BE49-F238E27FC236}">
                  <a16:creationId xmlns:a16="http://schemas.microsoft.com/office/drawing/2014/main" id="{FB0EA3BA-0AE0-B727-82DC-AB520CDA1930}"/>
                </a:ext>
              </a:extLst>
            </p:cNvPr>
            <p:cNvSpPr txBox="1"/>
            <p:nvPr/>
          </p:nvSpPr>
          <p:spPr>
            <a:xfrm>
              <a:off x="14145781" y="4345937"/>
              <a:ext cx="3819233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1"/>
                </a:lnSpc>
              </a:pPr>
              <a:r>
                <a:rPr lang="en-US" sz="3051" b="1" dirty="0">
                  <a:solidFill>
                    <a:srgbClr val="EE86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OCTOBER 15</a:t>
              </a:r>
            </a:p>
          </p:txBody>
        </p:sp>
      </p:grpSp>
      <p:sp>
        <p:nvSpPr>
          <p:cNvPr id="61" name="TextBox 10">
            <a:extLst>
              <a:ext uri="{FF2B5EF4-FFF2-40B4-BE49-F238E27FC236}">
                <a16:creationId xmlns:a16="http://schemas.microsoft.com/office/drawing/2014/main" id="{3192445D-A09E-26F0-9FB6-C3733EFAA88A}"/>
              </a:ext>
            </a:extLst>
          </p:cNvPr>
          <p:cNvSpPr txBox="1"/>
          <p:nvPr/>
        </p:nvSpPr>
        <p:spPr>
          <a:xfrm>
            <a:off x="626159" y="549623"/>
            <a:ext cx="8136841" cy="868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2025 PROGRAM AGENDA</a:t>
            </a:r>
          </a:p>
        </p:txBody>
      </p:sp>
      <p:sp>
        <p:nvSpPr>
          <p:cNvPr id="63" name="TextBox 3">
            <a:extLst>
              <a:ext uri="{FF2B5EF4-FFF2-40B4-BE49-F238E27FC236}">
                <a16:creationId xmlns:a16="http://schemas.microsoft.com/office/drawing/2014/main" id="{00F43DA9-46F9-A5E9-24B0-FB41EE6E85FE}"/>
              </a:ext>
            </a:extLst>
          </p:cNvPr>
          <p:cNvSpPr txBox="1"/>
          <p:nvPr/>
        </p:nvSpPr>
        <p:spPr>
          <a:xfrm>
            <a:off x="5084788" y="2372681"/>
            <a:ext cx="9273980" cy="552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58"/>
              </a:lnSpc>
            </a:pPr>
            <a:r>
              <a:rPr lang="en-US" sz="3200" i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Train for Change, From Science to Practice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FA9AC85-E69C-1598-3CE9-AFEC481AE1F3}"/>
              </a:ext>
            </a:extLst>
          </p:cNvPr>
          <p:cNvSpPr/>
          <p:nvPr/>
        </p:nvSpPr>
        <p:spPr>
          <a:xfrm>
            <a:off x="3605662" y="3307174"/>
            <a:ext cx="3557138" cy="69342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7298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238097" cy="10287000"/>
            <a:chOff x="0" y="0"/>
            <a:chExt cx="2833551" cy="69757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551" cy="6975710"/>
            </a:xfrm>
            <a:custGeom>
              <a:avLst/>
              <a:gdLst/>
              <a:ahLst/>
              <a:cxnLst/>
              <a:rect l="l" t="t" r="r" b="b"/>
              <a:pathLst>
                <a:path w="2833551" h="6975710">
                  <a:moveTo>
                    <a:pt x="0" y="0"/>
                  </a:moveTo>
                  <a:lnTo>
                    <a:pt x="2833551" y="0"/>
                  </a:lnTo>
                  <a:lnTo>
                    <a:pt x="2833551" y="6975710"/>
                  </a:lnTo>
                  <a:lnTo>
                    <a:pt x="0" y="69757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CA" sz="14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833551" cy="6994760"/>
            </a:xfrm>
            <a:prstGeom prst="rect">
              <a:avLst/>
            </a:prstGeom>
          </p:spPr>
          <p:txBody>
            <a:bodyPr lIns="27015" tIns="27015" rIns="27015" bIns="27015" rtlCol="0" anchor="ctr"/>
            <a:lstStyle/>
            <a:p>
              <a:pPr algn="ctr">
                <a:lnSpc>
                  <a:spcPts val="1043"/>
                </a:lnSpc>
                <a:spcBef>
                  <a:spcPct val="0"/>
                </a:spcBef>
              </a:pPr>
              <a:endParaRPr sz="1400"/>
            </a:p>
          </p:txBody>
        </p:sp>
      </p:grpSp>
      <p:sp>
        <p:nvSpPr>
          <p:cNvPr id="5" name="Freeform 5"/>
          <p:cNvSpPr/>
          <p:nvPr/>
        </p:nvSpPr>
        <p:spPr>
          <a:xfrm>
            <a:off x="14348766" y="5093264"/>
            <a:ext cx="328053" cy="587639"/>
          </a:xfrm>
          <a:custGeom>
            <a:avLst/>
            <a:gdLst/>
            <a:ahLst/>
            <a:cxnLst/>
            <a:rect l="l" t="t" r="r" b="b"/>
            <a:pathLst>
              <a:path w="328053" h="587639">
                <a:moveTo>
                  <a:pt x="0" y="0"/>
                </a:moveTo>
                <a:lnTo>
                  <a:pt x="328054" y="0"/>
                </a:lnTo>
                <a:lnTo>
                  <a:pt x="328054" y="587640"/>
                </a:lnTo>
                <a:lnTo>
                  <a:pt x="0" y="587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38174" b="-118849"/>
            </a:stretch>
          </a:blipFill>
        </p:spPr>
        <p:txBody>
          <a:bodyPr/>
          <a:lstStyle/>
          <a:p>
            <a:endParaRPr lang="en-CA" sz="1400"/>
          </a:p>
        </p:txBody>
      </p:sp>
      <p:sp>
        <p:nvSpPr>
          <p:cNvPr id="6" name="Freeform 6"/>
          <p:cNvSpPr/>
          <p:nvPr/>
        </p:nvSpPr>
        <p:spPr>
          <a:xfrm>
            <a:off x="10972142" y="3869613"/>
            <a:ext cx="367097" cy="1323531"/>
          </a:xfrm>
          <a:custGeom>
            <a:avLst/>
            <a:gdLst/>
            <a:ahLst/>
            <a:cxnLst/>
            <a:rect l="l" t="t" r="r" b="b"/>
            <a:pathLst>
              <a:path w="367096" h="1323531">
                <a:moveTo>
                  <a:pt x="0" y="0"/>
                </a:moveTo>
                <a:lnTo>
                  <a:pt x="367096" y="0"/>
                </a:lnTo>
                <a:lnTo>
                  <a:pt x="367096" y="1323531"/>
                </a:lnTo>
                <a:lnTo>
                  <a:pt x="0" y="1323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5131" b="-12250"/>
            </a:stretch>
          </a:blipFill>
        </p:spPr>
        <p:txBody>
          <a:bodyPr/>
          <a:lstStyle/>
          <a:p>
            <a:endParaRPr lang="en-CA" sz="1400"/>
          </a:p>
        </p:txBody>
      </p:sp>
      <p:sp>
        <p:nvSpPr>
          <p:cNvPr id="7" name="Freeform 7"/>
          <p:cNvSpPr/>
          <p:nvPr/>
        </p:nvSpPr>
        <p:spPr>
          <a:xfrm rot="5400000">
            <a:off x="16937767" y="6743728"/>
            <a:ext cx="357980" cy="1496663"/>
          </a:xfrm>
          <a:custGeom>
            <a:avLst/>
            <a:gdLst/>
            <a:ahLst/>
            <a:cxnLst/>
            <a:rect l="l" t="t" r="r" b="b"/>
            <a:pathLst>
              <a:path w="357980" h="1496662">
                <a:moveTo>
                  <a:pt x="0" y="0"/>
                </a:moveTo>
                <a:lnTo>
                  <a:pt x="357980" y="0"/>
                </a:lnTo>
                <a:lnTo>
                  <a:pt x="357980" y="1496662"/>
                </a:lnTo>
                <a:lnTo>
                  <a:pt x="0" y="14966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52967"/>
            </a:stretch>
          </a:blipFill>
        </p:spPr>
        <p:txBody>
          <a:bodyPr/>
          <a:lstStyle/>
          <a:p>
            <a:endParaRPr lang="en-CA" sz="1400"/>
          </a:p>
        </p:txBody>
      </p:sp>
      <p:sp>
        <p:nvSpPr>
          <p:cNvPr id="8" name="Freeform 8"/>
          <p:cNvSpPr/>
          <p:nvPr/>
        </p:nvSpPr>
        <p:spPr>
          <a:xfrm>
            <a:off x="14348767" y="5641867"/>
            <a:ext cx="2029184" cy="2029184"/>
          </a:xfrm>
          <a:custGeom>
            <a:avLst/>
            <a:gdLst/>
            <a:ahLst/>
            <a:cxnLst/>
            <a:rect l="l" t="t" r="r" b="b"/>
            <a:pathLst>
              <a:path w="2029183" h="2029183">
                <a:moveTo>
                  <a:pt x="0" y="0"/>
                </a:moveTo>
                <a:lnTo>
                  <a:pt x="2029184" y="0"/>
                </a:lnTo>
                <a:lnTo>
                  <a:pt x="2029184" y="2029183"/>
                </a:lnTo>
                <a:lnTo>
                  <a:pt x="0" y="20291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1400"/>
          </a:p>
        </p:txBody>
      </p:sp>
      <p:grpSp>
        <p:nvGrpSpPr>
          <p:cNvPr id="9" name="Group 9"/>
          <p:cNvGrpSpPr/>
          <p:nvPr/>
        </p:nvGrpSpPr>
        <p:grpSpPr>
          <a:xfrm rot="5400000">
            <a:off x="15120644" y="6656457"/>
            <a:ext cx="1195569" cy="119556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914D"/>
              </a:solidFill>
              <a:prstDash val="solid"/>
              <a:miter/>
            </a:ln>
          </p:spPr>
          <p:txBody>
            <a:bodyPr/>
            <a:lstStyle/>
            <a:p>
              <a:endParaRPr lang="en-CA" sz="14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41238" tIns="41238" rIns="41238" bIns="41238" rtlCol="0" anchor="ctr"/>
            <a:lstStyle/>
            <a:p>
              <a:pPr algn="ctr">
                <a:lnSpc>
                  <a:spcPts val="1043"/>
                </a:lnSpc>
                <a:spcBef>
                  <a:spcPct val="0"/>
                </a:spcBef>
              </a:pPr>
              <a:endParaRPr sz="1400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3925075" y="3970202"/>
            <a:ext cx="1195569" cy="119556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914D"/>
              </a:solidFill>
              <a:prstDash val="solid"/>
              <a:miter/>
            </a:ln>
          </p:spPr>
          <p:txBody>
            <a:bodyPr/>
            <a:lstStyle/>
            <a:p>
              <a:endParaRPr lang="en-CA" sz="140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41238" tIns="41238" rIns="41238" bIns="41238" rtlCol="0" anchor="ctr"/>
            <a:lstStyle/>
            <a:p>
              <a:pPr algn="ctr">
                <a:lnSpc>
                  <a:spcPts val="1043"/>
                </a:lnSpc>
                <a:spcBef>
                  <a:spcPct val="0"/>
                </a:spcBef>
              </a:pPr>
              <a:endParaRPr sz="1400"/>
            </a:p>
          </p:txBody>
        </p:sp>
      </p:grpSp>
      <p:sp>
        <p:nvSpPr>
          <p:cNvPr id="15" name="Freeform 15"/>
          <p:cNvSpPr/>
          <p:nvPr/>
        </p:nvSpPr>
        <p:spPr>
          <a:xfrm rot="-5400000" flipH="1">
            <a:off x="9736115" y="5693017"/>
            <a:ext cx="1129709" cy="2110400"/>
          </a:xfrm>
          <a:custGeom>
            <a:avLst/>
            <a:gdLst/>
            <a:ahLst/>
            <a:cxnLst/>
            <a:rect l="l" t="t" r="r" b="b"/>
            <a:pathLst>
              <a:path w="1129708" h="2110400">
                <a:moveTo>
                  <a:pt x="1129708" y="0"/>
                </a:moveTo>
                <a:lnTo>
                  <a:pt x="0" y="0"/>
                </a:lnTo>
                <a:lnTo>
                  <a:pt x="0" y="2110400"/>
                </a:lnTo>
                <a:lnTo>
                  <a:pt x="1129708" y="2110400"/>
                </a:lnTo>
                <a:lnTo>
                  <a:pt x="112970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3053"/>
            </a:stretch>
          </a:blipFill>
        </p:spPr>
        <p:txBody>
          <a:bodyPr/>
          <a:lstStyle/>
          <a:p>
            <a:endParaRPr lang="en-CA" sz="1400"/>
          </a:p>
        </p:txBody>
      </p:sp>
      <p:grpSp>
        <p:nvGrpSpPr>
          <p:cNvPr id="16" name="Group 16"/>
          <p:cNvGrpSpPr/>
          <p:nvPr/>
        </p:nvGrpSpPr>
        <p:grpSpPr>
          <a:xfrm rot="5400000">
            <a:off x="10557905" y="5093264"/>
            <a:ext cx="1195569" cy="119556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914D"/>
              </a:solidFill>
              <a:prstDash val="solid"/>
              <a:miter/>
            </a:ln>
          </p:spPr>
          <p:txBody>
            <a:bodyPr/>
            <a:lstStyle/>
            <a:p>
              <a:endParaRPr lang="en-CA" sz="140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41238" tIns="41238" rIns="41238" bIns="41238" rtlCol="0" anchor="ctr"/>
            <a:lstStyle/>
            <a:p>
              <a:pPr algn="ctr">
                <a:lnSpc>
                  <a:spcPts val="1043"/>
                </a:lnSpc>
                <a:spcBef>
                  <a:spcPct val="0"/>
                </a:spcBef>
              </a:pPr>
              <a:endParaRPr sz="1400"/>
            </a:p>
          </p:txBody>
        </p:sp>
      </p:grpSp>
      <p:sp>
        <p:nvSpPr>
          <p:cNvPr id="19" name="Freeform 19"/>
          <p:cNvSpPr/>
          <p:nvPr/>
        </p:nvSpPr>
        <p:spPr>
          <a:xfrm rot="-5400000">
            <a:off x="13120931" y="2410312"/>
            <a:ext cx="1129709" cy="2110400"/>
          </a:xfrm>
          <a:custGeom>
            <a:avLst/>
            <a:gdLst/>
            <a:ahLst/>
            <a:cxnLst/>
            <a:rect l="l" t="t" r="r" b="b"/>
            <a:pathLst>
              <a:path w="1129708" h="2110400">
                <a:moveTo>
                  <a:pt x="0" y="0"/>
                </a:moveTo>
                <a:lnTo>
                  <a:pt x="1129708" y="0"/>
                </a:lnTo>
                <a:lnTo>
                  <a:pt x="1129708" y="2110400"/>
                </a:lnTo>
                <a:lnTo>
                  <a:pt x="0" y="2110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3053"/>
            </a:stretch>
          </a:blipFill>
        </p:spPr>
        <p:txBody>
          <a:bodyPr/>
          <a:lstStyle/>
          <a:p>
            <a:endParaRPr lang="en-CA" sz="1400"/>
          </a:p>
        </p:txBody>
      </p:sp>
      <p:sp>
        <p:nvSpPr>
          <p:cNvPr id="20" name="Freeform 20"/>
          <p:cNvSpPr/>
          <p:nvPr/>
        </p:nvSpPr>
        <p:spPr>
          <a:xfrm rot="-5400000" flipV="1">
            <a:off x="11454166" y="2410312"/>
            <a:ext cx="1129709" cy="2110400"/>
          </a:xfrm>
          <a:custGeom>
            <a:avLst/>
            <a:gdLst/>
            <a:ahLst/>
            <a:cxnLst/>
            <a:rect l="l" t="t" r="r" b="b"/>
            <a:pathLst>
              <a:path w="1129708" h="2110400">
                <a:moveTo>
                  <a:pt x="0" y="2110400"/>
                </a:moveTo>
                <a:lnTo>
                  <a:pt x="1129708" y="2110400"/>
                </a:lnTo>
                <a:lnTo>
                  <a:pt x="1129708" y="0"/>
                </a:lnTo>
                <a:lnTo>
                  <a:pt x="0" y="0"/>
                </a:lnTo>
                <a:lnTo>
                  <a:pt x="0" y="21104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3053"/>
            </a:stretch>
          </a:blipFill>
        </p:spPr>
        <p:txBody>
          <a:bodyPr/>
          <a:lstStyle/>
          <a:p>
            <a:endParaRPr lang="en-CA" sz="1400"/>
          </a:p>
        </p:txBody>
      </p:sp>
      <p:sp>
        <p:nvSpPr>
          <p:cNvPr id="21" name="Freeform 21"/>
          <p:cNvSpPr/>
          <p:nvPr/>
        </p:nvSpPr>
        <p:spPr>
          <a:xfrm flipH="1">
            <a:off x="7173443" y="5202670"/>
            <a:ext cx="1129709" cy="2110400"/>
          </a:xfrm>
          <a:custGeom>
            <a:avLst/>
            <a:gdLst/>
            <a:ahLst/>
            <a:cxnLst/>
            <a:rect l="l" t="t" r="r" b="b"/>
            <a:pathLst>
              <a:path w="1129708" h="2110400">
                <a:moveTo>
                  <a:pt x="1129707" y="0"/>
                </a:moveTo>
                <a:lnTo>
                  <a:pt x="0" y="0"/>
                </a:lnTo>
                <a:lnTo>
                  <a:pt x="0" y="2110400"/>
                </a:lnTo>
                <a:lnTo>
                  <a:pt x="1129707" y="2110400"/>
                </a:lnTo>
                <a:lnTo>
                  <a:pt x="112970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3053"/>
            </a:stretch>
          </a:blipFill>
        </p:spPr>
        <p:txBody>
          <a:bodyPr/>
          <a:lstStyle/>
          <a:p>
            <a:endParaRPr lang="en-CA" sz="1400"/>
          </a:p>
        </p:txBody>
      </p:sp>
      <p:grpSp>
        <p:nvGrpSpPr>
          <p:cNvPr id="22" name="Group 22"/>
          <p:cNvGrpSpPr/>
          <p:nvPr/>
        </p:nvGrpSpPr>
        <p:grpSpPr>
          <a:xfrm rot="5400000">
            <a:off x="8149296" y="6496401"/>
            <a:ext cx="1195569" cy="119556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914D"/>
              </a:solidFill>
              <a:prstDash val="solid"/>
              <a:miter/>
            </a:ln>
          </p:spPr>
          <p:txBody>
            <a:bodyPr/>
            <a:lstStyle/>
            <a:p>
              <a:endParaRPr lang="en-CA" sz="140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41238" tIns="41238" rIns="41238" bIns="41238" rtlCol="0" anchor="ctr"/>
            <a:lstStyle/>
            <a:p>
              <a:pPr algn="ctr">
                <a:lnSpc>
                  <a:spcPts val="1043"/>
                </a:lnSpc>
                <a:spcBef>
                  <a:spcPct val="0"/>
                </a:spcBef>
              </a:pPr>
              <a:endParaRPr sz="1400"/>
            </a:p>
          </p:txBody>
        </p:sp>
      </p:grpSp>
      <p:sp>
        <p:nvSpPr>
          <p:cNvPr id="25" name="Freeform 25"/>
          <p:cNvSpPr/>
          <p:nvPr/>
        </p:nvSpPr>
        <p:spPr>
          <a:xfrm>
            <a:off x="15344309" y="6869987"/>
            <a:ext cx="768510" cy="768510"/>
          </a:xfrm>
          <a:custGeom>
            <a:avLst/>
            <a:gdLst/>
            <a:ahLst/>
            <a:cxnLst/>
            <a:rect l="l" t="t" r="r" b="b"/>
            <a:pathLst>
              <a:path w="768510" h="768510">
                <a:moveTo>
                  <a:pt x="0" y="0"/>
                </a:moveTo>
                <a:lnTo>
                  <a:pt x="768510" y="0"/>
                </a:lnTo>
                <a:lnTo>
                  <a:pt x="768510" y="768510"/>
                </a:lnTo>
                <a:lnTo>
                  <a:pt x="0" y="7685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1400"/>
          </a:p>
        </p:txBody>
      </p:sp>
      <p:sp>
        <p:nvSpPr>
          <p:cNvPr id="26" name="Freeform 26"/>
          <p:cNvSpPr/>
          <p:nvPr/>
        </p:nvSpPr>
        <p:spPr>
          <a:xfrm rot="-5400000">
            <a:off x="4739687" y="2538178"/>
            <a:ext cx="392351" cy="1414580"/>
          </a:xfrm>
          <a:custGeom>
            <a:avLst/>
            <a:gdLst/>
            <a:ahLst/>
            <a:cxnLst/>
            <a:rect l="l" t="t" r="r" b="b"/>
            <a:pathLst>
              <a:path w="392350" h="1414580">
                <a:moveTo>
                  <a:pt x="0" y="0"/>
                </a:moveTo>
                <a:lnTo>
                  <a:pt x="392349" y="0"/>
                </a:lnTo>
                <a:lnTo>
                  <a:pt x="392349" y="1414579"/>
                </a:lnTo>
                <a:lnTo>
                  <a:pt x="0" y="1414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5131" b="-12250"/>
            </a:stretch>
          </a:blipFill>
        </p:spPr>
        <p:txBody>
          <a:bodyPr/>
          <a:lstStyle/>
          <a:p>
            <a:endParaRPr lang="en-CA" sz="1400"/>
          </a:p>
        </p:txBody>
      </p:sp>
      <p:sp>
        <p:nvSpPr>
          <p:cNvPr id="27" name="Freeform 27"/>
          <p:cNvSpPr/>
          <p:nvPr/>
        </p:nvSpPr>
        <p:spPr>
          <a:xfrm rot="-5400000">
            <a:off x="5948845" y="2558945"/>
            <a:ext cx="1129709" cy="2110400"/>
          </a:xfrm>
          <a:custGeom>
            <a:avLst/>
            <a:gdLst/>
            <a:ahLst/>
            <a:cxnLst/>
            <a:rect l="l" t="t" r="r" b="b"/>
            <a:pathLst>
              <a:path w="1129708" h="2110400">
                <a:moveTo>
                  <a:pt x="0" y="0"/>
                </a:moveTo>
                <a:lnTo>
                  <a:pt x="1129708" y="0"/>
                </a:lnTo>
                <a:lnTo>
                  <a:pt x="1129708" y="2110400"/>
                </a:lnTo>
                <a:lnTo>
                  <a:pt x="0" y="2110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3053"/>
            </a:stretch>
          </a:blipFill>
        </p:spPr>
        <p:txBody>
          <a:bodyPr/>
          <a:lstStyle/>
          <a:p>
            <a:endParaRPr lang="en-CA" sz="1400"/>
          </a:p>
        </p:txBody>
      </p:sp>
      <p:grpSp>
        <p:nvGrpSpPr>
          <p:cNvPr id="28" name="Group 28"/>
          <p:cNvGrpSpPr/>
          <p:nvPr/>
        </p:nvGrpSpPr>
        <p:grpSpPr>
          <a:xfrm rot="5400000">
            <a:off x="5318130" y="2643378"/>
            <a:ext cx="1195569" cy="1195569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914D"/>
              </a:solidFill>
              <a:prstDash val="solid"/>
              <a:miter/>
            </a:ln>
          </p:spPr>
          <p:txBody>
            <a:bodyPr/>
            <a:lstStyle/>
            <a:p>
              <a:endParaRPr lang="en-CA" sz="1400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41238" tIns="41238" rIns="41238" bIns="41238" rtlCol="0" anchor="ctr"/>
            <a:lstStyle/>
            <a:p>
              <a:pPr algn="ctr">
                <a:lnSpc>
                  <a:spcPts val="1043"/>
                </a:lnSpc>
                <a:spcBef>
                  <a:spcPct val="0"/>
                </a:spcBef>
              </a:pPr>
              <a:endParaRPr sz="1400"/>
            </a:p>
          </p:txBody>
        </p:sp>
      </p:grpSp>
      <p:sp>
        <p:nvSpPr>
          <p:cNvPr id="31" name="Freeform 31"/>
          <p:cNvSpPr/>
          <p:nvPr/>
        </p:nvSpPr>
        <p:spPr>
          <a:xfrm>
            <a:off x="8427248" y="6656456"/>
            <a:ext cx="656327" cy="835602"/>
          </a:xfrm>
          <a:custGeom>
            <a:avLst/>
            <a:gdLst/>
            <a:ahLst/>
            <a:cxnLst/>
            <a:rect l="l" t="t" r="r" b="b"/>
            <a:pathLst>
              <a:path w="656327" h="835602">
                <a:moveTo>
                  <a:pt x="0" y="0"/>
                </a:moveTo>
                <a:lnTo>
                  <a:pt x="656327" y="0"/>
                </a:lnTo>
                <a:lnTo>
                  <a:pt x="656327" y="835602"/>
                </a:lnTo>
                <a:lnTo>
                  <a:pt x="0" y="8356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1400"/>
          </a:p>
        </p:txBody>
      </p:sp>
      <p:sp>
        <p:nvSpPr>
          <p:cNvPr id="32" name="Freeform 32"/>
          <p:cNvSpPr/>
          <p:nvPr/>
        </p:nvSpPr>
        <p:spPr>
          <a:xfrm>
            <a:off x="10738135" y="5273494"/>
            <a:ext cx="835112" cy="835112"/>
          </a:xfrm>
          <a:custGeom>
            <a:avLst/>
            <a:gdLst/>
            <a:ahLst/>
            <a:cxnLst/>
            <a:rect l="l" t="t" r="r" b="b"/>
            <a:pathLst>
              <a:path w="835111" h="835111">
                <a:moveTo>
                  <a:pt x="0" y="0"/>
                </a:moveTo>
                <a:lnTo>
                  <a:pt x="835111" y="0"/>
                </a:lnTo>
                <a:lnTo>
                  <a:pt x="835111" y="835111"/>
                </a:lnTo>
                <a:lnTo>
                  <a:pt x="0" y="83511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1400"/>
          </a:p>
        </p:txBody>
      </p:sp>
      <p:sp>
        <p:nvSpPr>
          <p:cNvPr id="33" name="Freeform 33"/>
          <p:cNvSpPr/>
          <p:nvPr/>
        </p:nvSpPr>
        <p:spPr>
          <a:xfrm>
            <a:off x="14130063" y="4160318"/>
            <a:ext cx="815337" cy="815337"/>
          </a:xfrm>
          <a:custGeom>
            <a:avLst/>
            <a:gdLst/>
            <a:ahLst/>
            <a:cxnLst/>
            <a:rect l="l" t="t" r="r" b="b"/>
            <a:pathLst>
              <a:path w="815337" h="815337">
                <a:moveTo>
                  <a:pt x="0" y="0"/>
                </a:moveTo>
                <a:lnTo>
                  <a:pt x="815336" y="0"/>
                </a:lnTo>
                <a:lnTo>
                  <a:pt x="815336" y="815337"/>
                </a:lnTo>
                <a:lnTo>
                  <a:pt x="0" y="81533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1400"/>
          </a:p>
        </p:txBody>
      </p:sp>
      <p:sp>
        <p:nvSpPr>
          <p:cNvPr id="34" name="Freeform 34"/>
          <p:cNvSpPr/>
          <p:nvPr/>
        </p:nvSpPr>
        <p:spPr>
          <a:xfrm>
            <a:off x="5542724" y="2900657"/>
            <a:ext cx="713489" cy="713489"/>
          </a:xfrm>
          <a:custGeom>
            <a:avLst/>
            <a:gdLst/>
            <a:ahLst/>
            <a:cxnLst/>
            <a:rect l="l" t="t" r="r" b="b"/>
            <a:pathLst>
              <a:path w="713488" h="713488">
                <a:moveTo>
                  <a:pt x="0" y="0"/>
                </a:moveTo>
                <a:lnTo>
                  <a:pt x="713488" y="0"/>
                </a:lnTo>
                <a:lnTo>
                  <a:pt x="713488" y="713488"/>
                </a:lnTo>
                <a:lnTo>
                  <a:pt x="0" y="71348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1400"/>
          </a:p>
        </p:txBody>
      </p:sp>
      <p:sp>
        <p:nvSpPr>
          <p:cNvPr id="35" name="Freeform 35"/>
          <p:cNvSpPr/>
          <p:nvPr/>
        </p:nvSpPr>
        <p:spPr>
          <a:xfrm>
            <a:off x="7173445" y="4148738"/>
            <a:ext cx="395456" cy="1425777"/>
          </a:xfrm>
          <a:custGeom>
            <a:avLst/>
            <a:gdLst/>
            <a:ahLst/>
            <a:cxnLst/>
            <a:rect l="l" t="t" r="r" b="b"/>
            <a:pathLst>
              <a:path w="395455" h="1425777">
                <a:moveTo>
                  <a:pt x="0" y="0"/>
                </a:moveTo>
                <a:lnTo>
                  <a:pt x="395455" y="0"/>
                </a:lnTo>
                <a:lnTo>
                  <a:pt x="395455" y="1425777"/>
                </a:lnTo>
                <a:lnTo>
                  <a:pt x="0" y="14257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5131" b="-12250"/>
            </a:stretch>
          </a:blipFill>
        </p:spPr>
        <p:txBody>
          <a:bodyPr/>
          <a:lstStyle/>
          <a:p>
            <a:endParaRPr lang="en-CA" sz="1400"/>
          </a:p>
        </p:txBody>
      </p:sp>
      <p:sp>
        <p:nvSpPr>
          <p:cNvPr id="36" name="Freeform 36"/>
          <p:cNvSpPr/>
          <p:nvPr/>
        </p:nvSpPr>
        <p:spPr>
          <a:xfrm>
            <a:off x="14279357" y="8900920"/>
            <a:ext cx="487007" cy="487007"/>
          </a:xfrm>
          <a:custGeom>
            <a:avLst/>
            <a:gdLst/>
            <a:ahLst/>
            <a:cxnLst/>
            <a:rect l="l" t="t" r="r" b="b"/>
            <a:pathLst>
              <a:path w="487007" h="487007">
                <a:moveTo>
                  <a:pt x="0" y="0"/>
                </a:moveTo>
                <a:lnTo>
                  <a:pt x="487007" y="0"/>
                </a:lnTo>
                <a:lnTo>
                  <a:pt x="487007" y="487007"/>
                </a:lnTo>
                <a:lnTo>
                  <a:pt x="0" y="48700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1400"/>
          </a:p>
        </p:txBody>
      </p:sp>
      <p:sp>
        <p:nvSpPr>
          <p:cNvPr id="37" name="Freeform 37"/>
          <p:cNvSpPr/>
          <p:nvPr/>
        </p:nvSpPr>
        <p:spPr>
          <a:xfrm>
            <a:off x="15231422" y="5331013"/>
            <a:ext cx="487007" cy="487007"/>
          </a:xfrm>
          <a:custGeom>
            <a:avLst/>
            <a:gdLst/>
            <a:ahLst/>
            <a:cxnLst/>
            <a:rect l="l" t="t" r="r" b="b"/>
            <a:pathLst>
              <a:path w="487007" h="487007">
                <a:moveTo>
                  <a:pt x="0" y="0"/>
                </a:moveTo>
                <a:lnTo>
                  <a:pt x="487007" y="0"/>
                </a:lnTo>
                <a:lnTo>
                  <a:pt x="487007" y="487007"/>
                </a:lnTo>
                <a:lnTo>
                  <a:pt x="0" y="48700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1400"/>
          </a:p>
        </p:txBody>
      </p:sp>
      <p:sp>
        <p:nvSpPr>
          <p:cNvPr id="38" name="Freeform 38"/>
          <p:cNvSpPr/>
          <p:nvPr/>
        </p:nvSpPr>
        <p:spPr>
          <a:xfrm>
            <a:off x="11155691" y="7048853"/>
            <a:ext cx="487007" cy="487007"/>
          </a:xfrm>
          <a:custGeom>
            <a:avLst/>
            <a:gdLst/>
            <a:ahLst/>
            <a:cxnLst/>
            <a:rect l="l" t="t" r="r" b="b"/>
            <a:pathLst>
              <a:path w="487007" h="487007">
                <a:moveTo>
                  <a:pt x="0" y="0"/>
                </a:moveTo>
                <a:lnTo>
                  <a:pt x="487007" y="0"/>
                </a:lnTo>
                <a:lnTo>
                  <a:pt x="487007" y="487007"/>
                </a:lnTo>
                <a:lnTo>
                  <a:pt x="0" y="48700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1400"/>
          </a:p>
        </p:txBody>
      </p:sp>
      <p:sp>
        <p:nvSpPr>
          <p:cNvPr id="39" name="Freeform 39"/>
          <p:cNvSpPr/>
          <p:nvPr/>
        </p:nvSpPr>
        <p:spPr>
          <a:xfrm>
            <a:off x="6943865" y="8897645"/>
            <a:ext cx="487007" cy="487007"/>
          </a:xfrm>
          <a:custGeom>
            <a:avLst/>
            <a:gdLst/>
            <a:ahLst/>
            <a:cxnLst/>
            <a:rect l="l" t="t" r="r" b="b"/>
            <a:pathLst>
              <a:path w="487007" h="487007">
                <a:moveTo>
                  <a:pt x="0" y="0"/>
                </a:moveTo>
                <a:lnTo>
                  <a:pt x="487008" y="0"/>
                </a:lnTo>
                <a:lnTo>
                  <a:pt x="487008" y="487007"/>
                </a:lnTo>
                <a:lnTo>
                  <a:pt x="0" y="48700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1400"/>
          </a:p>
        </p:txBody>
      </p:sp>
      <p:sp>
        <p:nvSpPr>
          <p:cNvPr id="40" name="Freeform 40"/>
          <p:cNvSpPr/>
          <p:nvPr/>
        </p:nvSpPr>
        <p:spPr>
          <a:xfrm>
            <a:off x="6943865" y="2653457"/>
            <a:ext cx="487007" cy="487007"/>
          </a:xfrm>
          <a:custGeom>
            <a:avLst/>
            <a:gdLst/>
            <a:ahLst/>
            <a:cxnLst/>
            <a:rect l="l" t="t" r="r" b="b"/>
            <a:pathLst>
              <a:path w="487007" h="487007">
                <a:moveTo>
                  <a:pt x="0" y="0"/>
                </a:moveTo>
                <a:lnTo>
                  <a:pt x="487008" y="0"/>
                </a:lnTo>
                <a:lnTo>
                  <a:pt x="487008" y="487007"/>
                </a:lnTo>
                <a:lnTo>
                  <a:pt x="0" y="48700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1400"/>
          </a:p>
        </p:txBody>
      </p:sp>
      <p:sp>
        <p:nvSpPr>
          <p:cNvPr id="41" name="Freeform 41"/>
          <p:cNvSpPr/>
          <p:nvPr/>
        </p:nvSpPr>
        <p:spPr>
          <a:xfrm>
            <a:off x="1388386" y="5080477"/>
            <a:ext cx="1589243" cy="1517726"/>
          </a:xfrm>
          <a:custGeom>
            <a:avLst/>
            <a:gdLst/>
            <a:ahLst/>
            <a:cxnLst/>
            <a:rect l="l" t="t" r="r" b="b"/>
            <a:pathLst>
              <a:path w="1589242" h="1517726">
                <a:moveTo>
                  <a:pt x="0" y="0"/>
                </a:moveTo>
                <a:lnTo>
                  <a:pt x="1589242" y="0"/>
                </a:lnTo>
                <a:lnTo>
                  <a:pt x="1589242" y="1517726"/>
                </a:lnTo>
                <a:lnTo>
                  <a:pt x="0" y="15177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1400"/>
          </a:p>
        </p:txBody>
      </p:sp>
      <p:sp>
        <p:nvSpPr>
          <p:cNvPr id="42" name="Freeform 42"/>
          <p:cNvSpPr/>
          <p:nvPr/>
        </p:nvSpPr>
        <p:spPr>
          <a:xfrm>
            <a:off x="435044" y="8289770"/>
            <a:ext cx="1215758" cy="1330451"/>
          </a:xfrm>
          <a:custGeom>
            <a:avLst/>
            <a:gdLst/>
            <a:ahLst/>
            <a:cxnLst/>
            <a:rect l="l" t="t" r="r" b="b"/>
            <a:pathLst>
              <a:path w="1215757" h="1330451">
                <a:moveTo>
                  <a:pt x="0" y="0"/>
                </a:moveTo>
                <a:lnTo>
                  <a:pt x="1215757" y="0"/>
                </a:lnTo>
                <a:lnTo>
                  <a:pt x="1215757" y="1330450"/>
                </a:lnTo>
                <a:lnTo>
                  <a:pt x="0" y="1330450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en-CA" sz="1400"/>
          </a:p>
        </p:txBody>
      </p:sp>
      <p:sp>
        <p:nvSpPr>
          <p:cNvPr id="43" name="Freeform 43"/>
          <p:cNvSpPr/>
          <p:nvPr/>
        </p:nvSpPr>
        <p:spPr>
          <a:xfrm>
            <a:off x="2361741" y="8289770"/>
            <a:ext cx="1315848" cy="1315848"/>
          </a:xfrm>
          <a:custGeom>
            <a:avLst/>
            <a:gdLst/>
            <a:ahLst/>
            <a:cxnLst/>
            <a:rect l="l" t="t" r="r" b="b"/>
            <a:pathLst>
              <a:path w="1315848" h="1315848">
                <a:moveTo>
                  <a:pt x="0" y="0"/>
                </a:moveTo>
                <a:lnTo>
                  <a:pt x="1315849" y="0"/>
                </a:lnTo>
                <a:lnTo>
                  <a:pt x="1315849" y="1315848"/>
                </a:lnTo>
                <a:lnTo>
                  <a:pt x="0" y="1315848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en-CA" sz="1400"/>
          </a:p>
        </p:txBody>
      </p:sp>
      <p:sp>
        <p:nvSpPr>
          <p:cNvPr id="44" name="TextBox 44"/>
          <p:cNvSpPr txBox="1"/>
          <p:nvPr/>
        </p:nvSpPr>
        <p:spPr>
          <a:xfrm>
            <a:off x="13649762" y="7952974"/>
            <a:ext cx="1181165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44"/>
              </a:lnSpc>
            </a:pPr>
            <a:r>
              <a:rPr lang="en-US" sz="6443" dirty="0">
                <a:latin typeface="Now Medium"/>
              </a:rPr>
              <a:t>16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5013352" y="8872343"/>
            <a:ext cx="2729196" cy="52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29"/>
              </a:lnSpc>
              <a:spcBef>
                <a:spcPct val="0"/>
              </a:spcBef>
            </a:pPr>
            <a:r>
              <a:rPr lang="en-US" sz="1520">
                <a:latin typeface="Open Sans Bold"/>
              </a:rPr>
              <a:t>Prepare their 5-Minute Capstone Presentation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4770885" y="8085848"/>
            <a:ext cx="336665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5"/>
              </a:lnSpc>
            </a:pPr>
            <a:r>
              <a:rPr lang="en-US" sz="2135" b="1" dirty="0">
                <a:latin typeface="Now Medium"/>
              </a:rPr>
              <a:t>MODEL EVALUATION AND OPTIMIZATION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5273044" y="3108844"/>
            <a:ext cx="1181165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44"/>
              </a:lnSpc>
            </a:pPr>
            <a:r>
              <a:rPr lang="en-US" sz="6443" dirty="0">
                <a:latin typeface="Now Medium"/>
              </a:rPr>
              <a:t>15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5363359" y="4126536"/>
            <a:ext cx="336665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5"/>
              </a:lnSpc>
            </a:pPr>
            <a:r>
              <a:rPr lang="en-US" sz="2135" b="1" dirty="0">
                <a:latin typeface="Now Medium"/>
              </a:rPr>
              <a:t>MODEL TRAINING, VALIDATION AND EVALUATION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806388" y="5258140"/>
            <a:ext cx="1181165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44"/>
              </a:lnSpc>
            </a:pPr>
            <a:r>
              <a:rPr lang="en-US" sz="6443" dirty="0">
                <a:latin typeface="Now Medium"/>
              </a:rPr>
              <a:t>14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632396" y="6290981"/>
            <a:ext cx="260795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5"/>
              </a:lnSpc>
            </a:pPr>
            <a:r>
              <a:rPr lang="en-US" sz="2135" b="1" dirty="0">
                <a:latin typeface="Now Medium"/>
              </a:rPr>
              <a:t>MODEL SELECTION AND TRAINING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059700" y="7939622"/>
            <a:ext cx="1181165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44"/>
              </a:lnSpc>
            </a:pPr>
            <a:r>
              <a:rPr lang="en-US" sz="6443" dirty="0">
                <a:latin typeface="Now Medium"/>
              </a:rPr>
              <a:t>13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972589" y="8085848"/>
            <a:ext cx="336665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5"/>
              </a:lnSpc>
            </a:pPr>
            <a:r>
              <a:rPr lang="en-US" sz="2135" b="1" dirty="0">
                <a:latin typeface="Now Medium"/>
              </a:rPr>
              <a:t>DATA EXPLORATION AND PREPROCESSING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787423" y="1710610"/>
            <a:ext cx="1181165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44"/>
              </a:lnSpc>
            </a:pPr>
            <a:r>
              <a:rPr lang="en-US" sz="6443" dirty="0">
                <a:latin typeface="Now Medium"/>
              </a:rPr>
              <a:t>12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772643" y="1828689"/>
            <a:ext cx="336665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5"/>
              </a:lnSpc>
            </a:pPr>
            <a:r>
              <a:rPr lang="en-US" sz="2135" b="1" dirty="0">
                <a:latin typeface="Now Medium"/>
              </a:rPr>
              <a:t>PROJECT PLANNING AND DATA ACQUISITION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5777326" y="5126610"/>
            <a:ext cx="2360207" cy="1329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29"/>
              </a:lnSpc>
            </a:pPr>
            <a:r>
              <a:rPr lang="en-US" sz="1520">
                <a:latin typeface="Open Sans Bold"/>
              </a:rPr>
              <a:t>Identify model deficiencies &amp; outline strategies to address them. </a:t>
            </a:r>
          </a:p>
          <a:p>
            <a:pPr>
              <a:lnSpc>
                <a:spcPts val="2129"/>
              </a:lnSpc>
              <a:spcBef>
                <a:spcPct val="0"/>
              </a:spcBef>
            </a:pPr>
            <a:r>
              <a:rPr lang="en-US" sz="1520">
                <a:latin typeface="Open Sans Bold"/>
              </a:rPr>
              <a:t>Report Performance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1701593" y="7010201"/>
            <a:ext cx="2811201" cy="52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29"/>
              </a:lnSpc>
              <a:spcBef>
                <a:spcPct val="0"/>
              </a:spcBef>
            </a:pPr>
            <a:r>
              <a:rPr lang="en-US" sz="1520">
                <a:latin typeface="Open Sans Bold"/>
              </a:rPr>
              <a:t>Report Initial or preliminary results from model training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489769" y="8858993"/>
            <a:ext cx="3248366" cy="52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29"/>
              </a:lnSpc>
              <a:spcBef>
                <a:spcPct val="0"/>
              </a:spcBef>
            </a:pPr>
            <a:r>
              <a:rPr lang="en-US" sz="1520">
                <a:latin typeface="Open Sans Bold"/>
              </a:rPr>
              <a:t>Outline any challenges faced in implementing preprocessing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489769" y="2614802"/>
            <a:ext cx="3248366" cy="52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29"/>
              </a:lnSpc>
              <a:spcBef>
                <a:spcPct val="0"/>
              </a:spcBef>
            </a:pPr>
            <a:r>
              <a:rPr lang="en-US" sz="1520">
                <a:latin typeface="Open Sans Bold"/>
              </a:rPr>
              <a:t>Submit a summary of the model paper outlining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71484" y="3116084"/>
            <a:ext cx="3117072" cy="723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6"/>
              </a:lnSpc>
            </a:pPr>
            <a:r>
              <a:rPr lang="en-US" sz="2813" b="1" dirty="0">
                <a:solidFill>
                  <a:srgbClr val="FF9900">
                    <a:alpha val="80000"/>
                  </a:srgbClr>
                </a:solidFill>
                <a:latin typeface="Archivo Black"/>
              </a:rPr>
              <a:t> </a:t>
            </a:r>
            <a:r>
              <a:rPr lang="en-US" sz="2813" b="1" dirty="0" err="1">
                <a:solidFill>
                  <a:srgbClr val="FF9900">
                    <a:alpha val="80000"/>
                  </a:srgbClr>
                </a:solidFill>
                <a:latin typeface="Archivo Black"/>
              </a:rPr>
              <a:t>BraTS</a:t>
            </a:r>
            <a:r>
              <a:rPr lang="en-US" sz="2813" b="1" dirty="0">
                <a:solidFill>
                  <a:srgbClr val="FF9900">
                    <a:alpha val="80000"/>
                  </a:srgbClr>
                </a:solidFill>
                <a:latin typeface="Archivo Black"/>
              </a:rPr>
              <a:t>-AFRICA</a:t>
            </a:r>
          </a:p>
          <a:p>
            <a:pPr algn="ctr">
              <a:lnSpc>
                <a:spcPts val="2786"/>
              </a:lnSpc>
            </a:pPr>
            <a:r>
              <a:rPr lang="en-US" sz="2813" b="1" dirty="0" err="1">
                <a:solidFill>
                  <a:srgbClr val="FF9900">
                    <a:alpha val="80000"/>
                  </a:srgbClr>
                </a:solidFill>
                <a:latin typeface="Archivo Black"/>
              </a:rPr>
              <a:t>BrainHack</a:t>
            </a:r>
            <a:r>
              <a:rPr lang="en-US" sz="2813" b="1" dirty="0">
                <a:solidFill>
                  <a:srgbClr val="FF9900">
                    <a:alpha val="80000"/>
                  </a:srgbClr>
                </a:solidFill>
                <a:latin typeface="Archivo Black"/>
              </a:rPr>
              <a:t> 2025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-315449" y="2463141"/>
            <a:ext cx="487754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914D"/>
                </a:solidFill>
                <a:latin typeface="Norwester"/>
              </a:rPr>
              <a:t>SPARK ACADEMY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3020" y="3924513"/>
            <a:ext cx="3512058" cy="337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7" b="1" dirty="0">
                <a:solidFill>
                  <a:srgbClr val="FFFFFF"/>
                </a:solidFill>
                <a:latin typeface="Montserrat Classic Bold"/>
              </a:rPr>
              <a:t>12 - 16th May 2025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303626" y="9929372"/>
            <a:ext cx="3630846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4"/>
              </a:lnSpc>
            </a:pPr>
            <a:r>
              <a:rPr lang="en-US" sz="1500" i="1" dirty="0">
                <a:solidFill>
                  <a:srgbClr val="FF914D"/>
                </a:solidFill>
                <a:latin typeface="Bukhari Script"/>
              </a:rPr>
              <a:t>Train for Change, from Science to Practice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6345284" y="476638"/>
            <a:ext cx="10922208" cy="468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74"/>
              </a:lnSpc>
            </a:pPr>
            <a:r>
              <a:rPr lang="en-US" sz="2800" b="1" dirty="0">
                <a:latin typeface="Montserrat Classic Bold"/>
              </a:rPr>
              <a:t>The Sprint AI Training for African Medical Imaging Knowledge Translation 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7972589" y="7814681"/>
            <a:ext cx="3366650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93"/>
              </a:lnSpc>
            </a:pPr>
            <a:r>
              <a:rPr lang="en-US" sz="1835">
                <a:solidFill>
                  <a:srgbClr val="FF914D"/>
                </a:solidFill>
                <a:latin typeface="Now Medium"/>
              </a:rPr>
              <a:t>DAY 2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1647406" y="6057303"/>
            <a:ext cx="3366650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93"/>
              </a:lnSpc>
            </a:pPr>
            <a:r>
              <a:rPr lang="en-US" sz="1835">
                <a:solidFill>
                  <a:srgbClr val="FF914D"/>
                </a:solidFill>
                <a:latin typeface="Now Medium"/>
              </a:rPr>
              <a:t>DAY 3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4770885" y="7861548"/>
            <a:ext cx="3366650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93"/>
              </a:lnSpc>
            </a:pPr>
            <a:r>
              <a:rPr lang="en-US" sz="1835">
                <a:solidFill>
                  <a:srgbClr val="FF914D"/>
                </a:solidFill>
                <a:latin typeface="Now Medium"/>
              </a:rPr>
              <a:t>DAY 5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5363359" y="3930731"/>
            <a:ext cx="3366650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93"/>
              </a:lnSpc>
            </a:pPr>
            <a:r>
              <a:rPr lang="en-US" sz="1835">
                <a:solidFill>
                  <a:srgbClr val="FF914D"/>
                </a:solidFill>
                <a:latin typeface="Now Medium"/>
              </a:rPr>
              <a:t>DAY 4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5777353" y="1619738"/>
            <a:ext cx="3366650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93"/>
              </a:lnSpc>
            </a:pPr>
            <a:r>
              <a:rPr lang="en-US" sz="1835">
                <a:solidFill>
                  <a:srgbClr val="FF914D"/>
                </a:solidFill>
                <a:latin typeface="Now Medium"/>
              </a:rPr>
              <a:t>DAY 1</a:t>
            </a:r>
          </a:p>
        </p:txBody>
      </p:sp>
      <p:pic>
        <p:nvPicPr>
          <p:cNvPr id="69" name="Google Shape;138;g1fa1825b022_0_170" descr="Logo&#10;&#10;Description automatically generated with medium confidence">
            <a:extLst>
              <a:ext uri="{FF2B5EF4-FFF2-40B4-BE49-F238E27FC236}">
                <a16:creationId xmlns:a16="http://schemas.microsoft.com/office/drawing/2014/main" id="{80A64FB0-C31A-10D1-86B5-CF5F245BCA22}"/>
              </a:ext>
            </a:extLst>
          </p:cNvPr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615069" y="305603"/>
            <a:ext cx="659283" cy="731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48763-EAD5-443F-6CF5-740962BB4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7D13966D-F487-597C-E027-09A4F5AB9D44}"/>
              </a:ext>
            </a:extLst>
          </p:cNvPr>
          <p:cNvGrpSpPr/>
          <p:nvPr/>
        </p:nvGrpSpPr>
        <p:grpSpPr>
          <a:xfrm>
            <a:off x="-1" y="380185"/>
            <a:ext cx="18287999" cy="1297030"/>
            <a:chOff x="-1" y="380185"/>
            <a:chExt cx="18287999" cy="1297030"/>
          </a:xfrm>
        </p:grpSpPr>
        <p:grpSp>
          <p:nvGrpSpPr>
            <p:cNvPr id="64" name="Group 2">
              <a:extLst>
                <a:ext uri="{FF2B5EF4-FFF2-40B4-BE49-F238E27FC236}">
                  <a16:creationId xmlns:a16="http://schemas.microsoft.com/office/drawing/2014/main" id="{27FEF6CC-412A-B0BE-9C49-59116F66FA4B}"/>
                </a:ext>
              </a:extLst>
            </p:cNvPr>
            <p:cNvGrpSpPr/>
            <p:nvPr/>
          </p:nvGrpSpPr>
          <p:grpSpPr>
            <a:xfrm rot="-10800000">
              <a:off x="-1" y="380185"/>
              <a:ext cx="18287999" cy="1297030"/>
              <a:chOff x="0" y="0"/>
              <a:chExt cx="5146429" cy="341605"/>
            </a:xfrm>
            <a:solidFill>
              <a:schemeClr val="tx1"/>
            </a:solidFill>
          </p:grpSpPr>
          <p:sp>
            <p:nvSpPr>
              <p:cNvPr id="65" name="Freeform 3">
                <a:extLst>
                  <a:ext uri="{FF2B5EF4-FFF2-40B4-BE49-F238E27FC236}">
                    <a16:creationId xmlns:a16="http://schemas.microsoft.com/office/drawing/2014/main" id="{DB074B8D-1AB1-561A-2DBC-DCEB64B8F8F7}"/>
                  </a:ext>
                </a:extLst>
              </p:cNvPr>
              <p:cNvSpPr/>
              <p:nvPr/>
            </p:nvSpPr>
            <p:spPr>
              <a:xfrm>
                <a:off x="0" y="0"/>
                <a:ext cx="5146429" cy="341605"/>
              </a:xfrm>
              <a:custGeom>
                <a:avLst/>
                <a:gdLst/>
                <a:ahLst/>
                <a:cxnLst/>
                <a:rect l="l" t="t" r="r" b="b"/>
                <a:pathLst>
                  <a:path w="5146429" h="341605">
                    <a:moveTo>
                      <a:pt x="0" y="0"/>
                    </a:moveTo>
                    <a:lnTo>
                      <a:pt x="5146429" y="0"/>
                    </a:lnTo>
                    <a:lnTo>
                      <a:pt x="5146429" y="341605"/>
                    </a:lnTo>
                    <a:lnTo>
                      <a:pt x="0" y="341605"/>
                    </a:lnTo>
                    <a:close/>
                  </a:path>
                </a:pathLst>
              </a:custGeom>
              <a:grpFill/>
              <a:ln>
                <a:solidFill>
                  <a:srgbClr val="0B4F8E"/>
                </a:solidFill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6" name="TextBox 4">
                <a:extLst>
                  <a:ext uri="{FF2B5EF4-FFF2-40B4-BE49-F238E27FC236}">
                    <a16:creationId xmlns:a16="http://schemas.microsoft.com/office/drawing/2014/main" id="{94EF4D56-379D-48CC-7444-CE0A568348A4}"/>
                  </a:ext>
                </a:extLst>
              </p:cNvPr>
              <p:cNvSpPr txBox="1"/>
              <p:nvPr/>
            </p:nvSpPr>
            <p:spPr>
              <a:xfrm>
                <a:off x="0" y="9525"/>
                <a:ext cx="5146429" cy="332080"/>
              </a:xfrm>
              <a:prstGeom prst="rect">
                <a:avLst/>
              </a:prstGeom>
              <a:grpFill/>
              <a:ln>
                <a:solidFill>
                  <a:srgbClr val="0B4F8E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82097D13-2E96-3AC0-87BE-51F6AAE44B92}"/>
                </a:ext>
              </a:extLst>
            </p:cNvPr>
            <p:cNvSpPr/>
            <p:nvPr/>
          </p:nvSpPr>
          <p:spPr>
            <a:xfrm>
              <a:off x="16828124" y="462098"/>
              <a:ext cx="862353" cy="1159239"/>
            </a:xfrm>
            <a:custGeom>
              <a:avLst/>
              <a:gdLst/>
              <a:ahLst/>
              <a:cxnLst/>
              <a:rect l="l" t="t" r="r" b="b"/>
              <a:pathLst>
                <a:path w="862353" h="1159239">
                  <a:moveTo>
                    <a:pt x="0" y="0"/>
                  </a:moveTo>
                  <a:lnTo>
                    <a:pt x="862352" y="0"/>
                  </a:lnTo>
                  <a:lnTo>
                    <a:pt x="862352" y="1159239"/>
                  </a:lnTo>
                  <a:lnTo>
                    <a:pt x="0" y="115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61" name="TextBox 10">
            <a:extLst>
              <a:ext uri="{FF2B5EF4-FFF2-40B4-BE49-F238E27FC236}">
                <a16:creationId xmlns:a16="http://schemas.microsoft.com/office/drawing/2014/main" id="{CD7CBA28-F584-6417-64C3-3119608C1718}"/>
              </a:ext>
            </a:extLst>
          </p:cNvPr>
          <p:cNvSpPr txBox="1"/>
          <p:nvPr/>
        </p:nvSpPr>
        <p:spPr>
          <a:xfrm>
            <a:off x="626159" y="549623"/>
            <a:ext cx="12556441" cy="868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2025 </a:t>
            </a:r>
            <a:r>
              <a:rPr lang="en-US" sz="5754" spc="420" dirty="0" err="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Brainhack</a:t>
            </a: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UTC+5:45 Agenda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6919980-57EE-9AB2-883F-65FB251C0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654179"/>
              </p:ext>
            </p:extLst>
          </p:nvPr>
        </p:nvGraphicFramePr>
        <p:xfrm>
          <a:off x="381000" y="1843997"/>
          <a:ext cx="13716000" cy="7846581"/>
        </p:xfrm>
        <a:graphic>
          <a:graphicData uri="http://schemas.openxmlformats.org/drawingml/2006/table">
            <a:tbl>
              <a:tblPr bandRow="1"/>
              <a:tblGrid>
                <a:gridCol w="2084052">
                  <a:extLst>
                    <a:ext uri="{9D8B030D-6E8A-4147-A177-3AD203B41FA5}">
                      <a16:colId xmlns:a16="http://schemas.microsoft.com/office/drawing/2014/main" val="516764158"/>
                    </a:ext>
                  </a:extLst>
                </a:gridCol>
                <a:gridCol w="2269680">
                  <a:extLst>
                    <a:ext uri="{9D8B030D-6E8A-4147-A177-3AD203B41FA5}">
                      <a16:colId xmlns:a16="http://schemas.microsoft.com/office/drawing/2014/main" val="1335965663"/>
                    </a:ext>
                  </a:extLst>
                </a:gridCol>
                <a:gridCol w="2259427">
                  <a:extLst>
                    <a:ext uri="{9D8B030D-6E8A-4147-A177-3AD203B41FA5}">
                      <a16:colId xmlns:a16="http://schemas.microsoft.com/office/drawing/2014/main" val="2213348614"/>
                    </a:ext>
                  </a:extLst>
                </a:gridCol>
                <a:gridCol w="2744565">
                  <a:extLst>
                    <a:ext uri="{9D8B030D-6E8A-4147-A177-3AD203B41FA5}">
                      <a16:colId xmlns:a16="http://schemas.microsoft.com/office/drawing/2014/main" val="2927130795"/>
                    </a:ext>
                  </a:extLst>
                </a:gridCol>
                <a:gridCol w="2259427">
                  <a:extLst>
                    <a:ext uri="{9D8B030D-6E8A-4147-A177-3AD203B41FA5}">
                      <a16:colId xmlns:a16="http://schemas.microsoft.com/office/drawing/2014/main" val="3501400770"/>
                    </a:ext>
                  </a:extLst>
                </a:gridCol>
                <a:gridCol w="2098849">
                  <a:extLst>
                    <a:ext uri="{9D8B030D-6E8A-4147-A177-3AD203B41FA5}">
                      <a16:colId xmlns:a16="http://schemas.microsoft.com/office/drawing/2014/main" val="2378332706"/>
                    </a:ext>
                  </a:extLst>
                </a:gridCol>
              </a:tblGrid>
              <a:tr h="2653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Monday 12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Tuesday 13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Wednesday 14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Thursday 15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Friday 16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031720"/>
                  </a:ext>
                </a:extLst>
              </a:tr>
              <a:tr h="5488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10:15 am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Morning Coffee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288344"/>
                  </a:ext>
                </a:extLst>
              </a:tr>
              <a:tr h="5488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10:15 – 11:45 am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AM Seminar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Intro to Africa-Brats Challenge and Dataset</a:t>
                      </a:r>
                      <a:endParaRPr lang="en-US" sz="1600" b="0" dirty="0">
                        <a:effectLst/>
                        <a:latin typeface="+mn-lt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Neurosurgery of Gliomas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Code Hack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Imaging Brain Tumors in Africa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How to Write MICCAI Papers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137685"/>
                  </a:ext>
                </a:extLst>
              </a:tr>
              <a:tr h="73152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11:45 – 12:45 pm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 err="1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DeCode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Evolution of Medical Imaging</a:t>
                      </a:r>
                      <a:endParaRPr lang="en-US" sz="1600" b="0" dirty="0">
                        <a:effectLst/>
                        <a:latin typeface="+mn-lt"/>
                      </a:endParaRPr>
                    </a:p>
                    <a:p>
                      <a:pPr algn="ctr" rtl="0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- (MRI, PET, DTI, Imaging guiding surgery in gliomas)</a:t>
                      </a:r>
                      <a:endParaRPr lang="en-US" sz="1600" b="0" dirty="0">
                        <a:effectLst/>
                        <a:latin typeface="+mn-lt"/>
                      </a:endParaRPr>
                    </a:p>
                    <a:p>
                      <a:pPr algn="ctr" rtl="0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-US insight preoperative for gliomas resection </a:t>
                      </a:r>
                      <a:endParaRPr lang="en-US" sz="1600" b="0" dirty="0">
                        <a:effectLst/>
                        <a:latin typeface="+mn-lt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Code Hack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Neurosurgery of Gliomas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Code Hack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endParaRPr lang="en-CA" sz="1600" dirty="0">
                        <a:latin typeface="+mn-lt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55756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Code Hack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251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de-DE" sz="1600" b="1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12:45 – 01:45 pm</a:t>
                      </a:r>
                      <a:endParaRPr lang="de-DE" sz="1600" b="0" dirty="0">
                        <a:effectLst/>
                        <a:latin typeface="+mn-lt"/>
                      </a:endParaRPr>
                    </a:p>
                    <a:p>
                      <a:pPr algn="ctr" rtl="0">
                        <a:buNone/>
                      </a:pPr>
                      <a:r>
                        <a:rPr lang="de-DE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DeCode</a:t>
                      </a:r>
                      <a:endParaRPr lang="de-DE" sz="1600" b="0" dirty="0">
                        <a:effectLst/>
                        <a:latin typeface="+mn-lt"/>
                      </a:endParaRPr>
                    </a:p>
                    <a:p>
                      <a:pPr algn="ctr">
                        <a:buNone/>
                      </a:pP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CA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Intro to </a:t>
                      </a:r>
                      <a:r>
                        <a:rPr lang="en-CA" sz="1600" b="0" i="0" u="none" strike="noStrike" dirty="0" err="1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BraTS</a:t>
                      </a:r>
                      <a:r>
                        <a:rPr lang="en-CA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CA" sz="1600" b="0" dirty="0">
                        <a:effectLst/>
                        <a:latin typeface="+mn-lt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847419"/>
                  </a:ext>
                </a:extLst>
              </a:tr>
              <a:tr h="5488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600" b="1" i="0" u="none" strike="noStrike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01:45</a:t>
                      </a: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 - </a:t>
                      </a:r>
                      <a:r>
                        <a:rPr lang="de-DE" sz="1600" b="1" i="0" u="none" strike="noStrike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02:45</a:t>
                      </a: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 pm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Lunch Break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497713"/>
                  </a:ext>
                </a:extLst>
              </a:tr>
              <a:tr h="679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02:45 – 4:45 pm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Ubuntu 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CA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Team Exercise, Recode</a:t>
                      </a:r>
                      <a:endParaRPr lang="en-CA" sz="1600" b="0" dirty="0">
                        <a:effectLst/>
                        <a:latin typeface="+mn-lt"/>
                      </a:endParaRPr>
                    </a:p>
                    <a:p>
                      <a:pPr algn="ctr" rtl="0">
                        <a:buNone/>
                      </a:pPr>
                      <a:r>
                        <a:rPr lang="en-CA" sz="1600" b="1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Program evaluation</a:t>
                      </a:r>
                      <a:b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</a:b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Team Exercise, Recode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Team Exercise, Recode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Team Exercise, Recode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Team Exercise,   Recode  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929770"/>
                  </a:ext>
                </a:extLst>
              </a:tr>
              <a:tr h="5488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5:15 pm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Afternoon Tea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Team Photos</a:t>
                      </a:r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panose="020B0604020202020204" pitchFamily="34" charset="0"/>
                        </a:rPr>
                        <a:t> </a:t>
                      </a: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215772"/>
                  </a:ext>
                </a:extLst>
              </a:tr>
              <a:tr h="5754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5:15 – 6:15 pm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PM Seminar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Image processing and analysis of Brain Tumors 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Neuropathology of Gliomas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Imaging Physics and Radiobiology of Gliomas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Big Data, FAIR &amp; Open Science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  </a:t>
                      </a: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endParaRPr lang="en-CA" sz="1600" dirty="0">
                        <a:effectLst/>
                        <a:latin typeface="+mn-lt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Capstone Project Presentations</a:t>
                      </a:r>
                      <a:endParaRPr lang="en-CA" sz="1600" dirty="0">
                        <a:effectLst/>
                        <a:latin typeface="+mn-lt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3253857"/>
                  </a:ext>
                </a:extLst>
              </a:tr>
              <a:tr h="8324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6:15 – 7:15pm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Umoja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Live Coding with </a:t>
                      </a:r>
                      <a:r>
                        <a:rPr lang="en-US" sz="1600" b="0" i="0" u="none" strike="noStrike" dirty="0" err="1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BraTS</a:t>
                      </a: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 2024 Authors</a:t>
                      </a:r>
                      <a:endParaRPr lang="en-CA" sz="1600" b="0" dirty="0">
                        <a:effectLst/>
                        <a:latin typeface="+mn-lt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State of AI in Brain Tumor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Low-cost Clinical Deployment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Bioinformatics &amp; Radiomics of early detection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113370"/>
                  </a:ext>
                </a:extLst>
              </a:tr>
              <a:tr h="50296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7:15pm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endParaRPr lang="en-CA" sz="1600" dirty="0">
                        <a:effectLst/>
                        <a:highlight>
                          <a:srgbClr val="FDEADA"/>
                        </a:highlight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DEADA"/>
                          </a:highlight>
                          <a:latin typeface="+mn-lt"/>
                          <a:ea typeface="Calibri" panose="020F0502020204030204" pitchFamily="34" charset="0"/>
                        </a:rPr>
                        <a:t>Adjourn</a:t>
                      </a:r>
                      <a:endParaRPr lang="en-CA" sz="1600" dirty="0">
                        <a:effectLst/>
                        <a:highlight>
                          <a:srgbClr val="FDEADA"/>
                        </a:highlight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Closing Plenary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120477"/>
                  </a:ext>
                </a:extLst>
              </a:tr>
              <a:tr h="5488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8:15 pm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DEADA"/>
                          </a:highlight>
                          <a:latin typeface="+mn-lt"/>
                          <a:ea typeface="Calibri" panose="020F0502020204030204" pitchFamily="34" charset="0"/>
                        </a:rPr>
                        <a:t>Team Photos</a:t>
                      </a:r>
                      <a:endParaRPr lang="en-CA" sz="1600" dirty="0">
                        <a:effectLst/>
                        <a:highlight>
                          <a:srgbClr val="FDEADA"/>
                        </a:highlight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highlight>
                            <a:srgbClr val="FDEADA"/>
                          </a:highlight>
                          <a:latin typeface="+mn-lt"/>
                          <a:ea typeface="Calibri" panose="020F0502020204030204" pitchFamily="34" charset="0"/>
                        </a:rPr>
                        <a:t>Group Dinner</a:t>
                      </a:r>
                      <a:endParaRPr lang="en-CA" sz="1600" dirty="0">
                        <a:effectLst/>
                        <a:highlight>
                          <a:srgbClr val="FDEADA"/>
                        </a:highlight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049112"/>
                  </a:ext>
                </a:extLst>
              </a:tr>
            </a:tbl>
          </a:graphicData>
        </a:graphic>
      </p:graphicFrame>
      <p:sp>
        <p:nvSpPr>
          <p:cNvPr id="41" name="Google Shape;308;p21">
            <a:extLst>
              <a:ext uri="{FF2B5EF4-FFF2-40B4-BE49-F238E27FC236}">
                <a16:creationId xmlns:a16="http://schemas.microsoft.com/office/drawing/2014/main" id="{6923E03C-B110-CB15-E6D0-7BE385F00627}"/>
              </a:ext>
            </a:extLst>
          </p:cNvPr>
          <p:cNvSpPr txBox="1"/>
          <p:nvPr/>
        </p:nvSpPr>
        <p:spPr>
          <a:xfrm>
            <a:off x="15316200" y="4686300"/>
            <a:ext cx="25908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Nepal Time (UTC+5:45)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en-CA" sz="1800" dirty="0">
                <a:latin typeface="Calibri"/>
                <a:ea typeface="Calibri"/>
                <a:cs typeface="Calibri"/>
                <a:sym typeface="Calibri"/>
              </a:rPr>
              <a:t>Nepal</a:t>
            </a:r>
            <a:endParaRPr lang="en-CA"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308;p21">
            <a:extLst>
              <a:ext uri="{FF2B5EF4-FFF2-40B4-BE49-F238E27FC236}">
                <a16:creationId xmlns:a16="http://schemas.microsoft.com/office/drawing/2014/main" id="{76DF3771-8345-6A67-FAB2-C8013B2E0367}"/>
              </a:ext>
            </a:extLst>
          </p:cNvPr>
          <p:cNvSpPr txBox="1"/>
          <p:nvPr/>
        </p:nvSpPr>
        <p:spPr>
          <a:xfrm>
            <a:off x="15174416" y="4175929"/>
            <a:ext cx="204598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Zones</a:t>
            </a:r>
            <a:endParaRPr lang="en-CA" sz="2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2178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3F4B0-995A-7D12-2B90-C60DC190B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78D0F471-E54F-D9DB-5248-DA951AA70C81}"/>
              </a:ext>
            </a:extLst>
          </p:cNvPr>
          <p:cNvGrpSpPr/>
          <p:nvPr/>
        </p:nvGrpSpPr>
        <p:grpSpPr>
          <a:xfrm>
            <a:off x="-1" y="380185"/>
            <a:ext cx="18287999" cy="1297030"/>
            <a:chOff x="-1" y="380185"/>
            <a:chExt cx="18287999" cy="1297030"/>
          </a:xfrm>
        </p:grpSpPr>
        <p:grpSp>
          <p:nvGrpSpPr>
            <p:cNvPr id="64" name="Group 2">
              <a:extLst>
                <a:ext uri="{FF2B5EF4-FFF2-40B4-BE49-F238E27FC236}">
                  <a16:creationId xmlns:a16="http://schemas.microsoft.com/office/drawing/2014/main" id="{32E7F445-C33D-41ED-0042-BCBDD2296E9B}"/>
                </a:ext>
              </a:extLst>
            </p:cNvPr>
            <p:cNvGrpSpPr/>
            <p:nvPr/>
          </p:nvGrpSpPr>
          <p:grpSpPr>
            <a:xfrm rot="-10800000">
              <a:off x="-1" y="380185"/>
              <a:ext cx="18287999" cy="1297030"/>
              <a:chOff x="0" y="0"/>
              <a:chExt cx="5146429" cy="341605"/>
            </a:xfrm>
            <a:solidFill>
              <a:schemeClr val="tx1"/>
            </a:solidFill>
          </p:grpSpPr>
          <p:sp>
            <p:nvSpPr>
              <p:cNvPr id="65" name="Freeform 3">
                <a:extLst>
                  <a:ext uri="{FF2B5EF4-FFF2-40B4-BE49-F238E27FC236}">
                    <a16:creationId xmlns:a16="http://schemas.microsoft.com/office/drawing/2014/main" id="{BA466E46-9610-3838-54BB-E3EEF148D1B9}"/>
                  </a:ext>
                </a:extLst>
              </p:cNvPr>
              <p:cNvSpPr/>
              <p:nvPr/>
            </p:nvSpPr>
            <p:spPr>
              <a:xfrm>
                <a:off x="0" y="0"/>
                <a:ext cx="5146429" cy="341605"/>
              </a:xfrm>
              <a:custGeom>
                <a:avLst/>
                <a:gdLst/>
                <a:ahLst/>
                <a:cxnLst/>
                <a:rect l="l" t="t" r="r" b="b"/>
                <a:pathLst>
                  <a:path w="5146429" h="341605">
                    <a:moveTo>
                      <a:pt x="0" y="0"/>
                    </a:moveTo>
                    <a:lnTo>
                      <a:pt x="5146429" y="0"/>
                    </a:lnTo>
                    <a:lnTo>
                      <a:pt x="5146429" y="341605"/>
                    </a:lnTo>
                    <a:lnTo>
                      <a:pt x="0" y="341605"/>
                    </a:lnTo>
                    <a:close/>
                  </a:path>
                </a:pathLst>
              </a:custGeom>
              <a:grpFill/>
              <a:ln>
                <a:solidFill>
                  <a:srgbClr val="0B4F8E"/>
                </a:solidFill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6" name="TextBox 4">
                <a:extLst>
                  <a:ext uri="{FF2B5EF4-FFF2-40B4-BE49-F238E27FC236}">
                    <a16:creationId xmlns:a16="http://schemas.microsoft.com/office/drawing/2014/main" id="{CB25C622-7B9E-4C92-D22A-A6A60B620F12}"/>
                  </a:ext>
                </a:extLst>
              </p:cNvPr>
              <p:cNvSpPr txBox="1"/>
              <p:nvPr/>
            </p:nvSpPr>
            <p:spPr>
              <a:xfrm>
                <a:off x="0" y="9525"/>
                <a:ext cx="5146429" cy="332080"/>
              </a:xfrm>
              <a:prstGeom prst="rect">
                <a:avLst/>
              </a:prstGeom>
              <a:grpFill/>
              <a:ln>
                <a:solidFill>
                  <a:srgbClr val="0B4F8E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BCAF9D29-89CE-C82B-D96A-FF384D09DA5E}"/>
                </a:ext>
              </a:extLst>
            </p:cNvPr>
            <p:cNvSpPr/>
            <p:nvPr/>
          </p:nvSpPr>
          <p:spPr>
            <a:xfrm>
              <a:off x="16828124" y="462098"/>
              <a:ext cx="862353" cy="1159239"/>
            </a:xfrm>
            <a:custGeom>
              <a:avLst/>
              <a:gdLst/>
              <a:ahLst/>
              <a:cxnLst/>
              <a:rect l="l" t="t" r="r" b="b"/>
              <a:pathLst>
                <a:path w="862353" h="1159239">
                  <a:moveTo>
                    <a:pt x="0" y="0"/>
                  </a:moveTo>
                  <a:lnTo>
                    <a:pt x="862352" y="0"/>
                  </a:lnTo>
                  <a:lnTo>
                    <a:pt x="862352" y="1159239"/>
                  </a:lnTo>
                  <a:lnTo>
                    <a:pt x="0" y="115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61" name="TextBox 10">
            <a:extLst>
              <a:ext uri="{FF2B5EF4-FFF2-40B4-BE49-F238E27FC236}">
                <a16:creationId xmlns:a16="http://schemas.microsoft.com/office/drawing/2014/main" id="{1BE47E03-DD7B-F595-F0A0-87BC9768982A}"/>
              </a:ext>
            </a:extLst>
          </p:cNvPr>
          <p:cNvSpPr txBox="1"/>
          <p:nvPr/>
        </p:nvSpPr>
        <p:spPr>
          <a:xfrm>
            <a:off x="626159" y="549623"/>
            <a:ext cx="14461441" cy="868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2025 </a:t>
            </a:r>
            <a:r>
              <a:rPr lang="en-US" sz="5754" spc="420" dirty="0" err="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Brainhack</a:t>
            </a: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UTC+3 Agenda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142919D-A565-5B89-D731-E0BFA63FD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638929"/>
              </p:ext>
            </p:extLst>
          </p:nvPr>
        </p:nvGraphicFramePr>
        <p:xfrm>
          <a:off x="381000" y="1843997"/>
          <a:ext cx="13716000" cy="7794173"/>
        </p:xfrm>
        <a:graphic>
          <a:graphicData uri="http://schemas.openxmlformats.org/drawingml/2006/table">
            <a:tbl>
              <a:tblPr bandRow="1"/>
              <a:tblGrid>
                <a:gridCol w="2084052">
                  <a:extLst>
                    <a:ext uri="{9D8B030D-6E8A-4147-A177-3AD203B41FA5}">
                      <a16:colId xmlns:a16="http://schemas.microsoft.com/office/drawing/2014/main" val="516764158"/>
                    </a:ext>
                  </a:extLst>
                </a:gridCol>
                <a:gridCol w="2269680">
                  <a:extLst>
                    <a:ext uri="{9D8B030D-6E8A-4147-A177-3AD203B41FA5}">
                      <a16:colId xmlns:a16="http://schemas.microsoft.com/office/drawing/2014/main" val="1335965663"/>
                    </a:ext>
                  </a:extLst>
                </a:gridCol>
                <a:gridCol w="2259427">
                  <a:extLst>
                    <a:ext uri="{9D8B030D-6E8A-4147-A177-3AD203B41FA5}">
                      <a16:colId xmlns:a16="http://schemas.microsoft.com/office/drawing/2014/main" val="2213348614"/>
                    </a:ext>
                  </a:extLst>
                </a:gridCol>
                <a:gridCol w="2744565">
                  <a:extLst>
                    <a:ext uri="{9D8B030D-6E8A-4147-A177-3AD203B41FA5}">
                      <a16:colId xmlns:a16="http://schemas.microsoft.com/office/drawing/2014/main" val="2927130795"/>
                    </a:ext>
                  </a:extLst>
                </a:gridCol>
                <a:gridCol w="2259427">
                  <a:extLst>
                    <a:ext uri="{9D8B030D-6E8A-4147-A177-3AD203B41FA5}">
                      <a16:colId xmlns:a16="http://schemas.microsoft.com/office/drawing/2014/main" val="3501400770"/>
                    </a:ext>
                  </a:extLst>
                </a:gridCol>
                <a:gridCol w="2098849">
                  <a:extLst>
                    <a:ext uri="{9D8B030D-6E8A-4147-A177-3AD203B41FA5}">
                      <a16:colId xmlns:a16="http://schemas.microsoft.com/office/drawing/2014/main" val="2378332706"/>
                    </a:ext>
                  </a:extLst>
                </a:gridCol>
              </a:tblGrid>
              <a:tr h="2653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Monday 12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Tuesday 13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Wednesday 14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Thursday 15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Friday 16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031720"/>
                  </a:ext>
                </a:extLst>
              </a:tr>
              <a:tr h="5488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7:30 am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Morning Coffee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288344"/>
                  </a:ext>
                </a:extLst>
              </a:tr>
              <a:tr h="5488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8:00 – 9:00am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AM Seminar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Intro to Africa-Brats Challenge and Dataset</a:t>
                      </a:r>
                      <a:endParaRPr lang="en-US" sz="1600" b="0" dirty="0">
                        <a:effectLst/>
                        <a:latin typeface="+mn-lt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Neurosurgery of Gliomas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Code Hack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Imaging Brain Tumors in Africa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How to Write MICCAI Papers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137685"/>
                  </a:ext>
                </a:extLst>
              </a:tr>
              <a:tr h="73152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9:00 – 10:00am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 err="1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DeCode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Evolution of Medical Imaging</a:t>
                      </a:r>
                      <a:endParaRPr lang="en-US" sz="1600" b="0" dirty="0">
                        <a:effectLst/>
                        <a:latin typeface="+mn-lt"/>
                      </a:endParaRPr>
                    </a:p>
                    <a:p>
                      <a:pPr algn="ctr" rtl="0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- (MRI, PET, DTI, Imaging guiding surgery in gliomas)</a:t>
                      </a:r>
                      <a:endParaRPr lang="en-US" sz="1600" b="0" dirty="0">
                        <a:effectLst/>
                        <a:latin typeface="+mn-lt"/>
                      </a:endParaRPr>
                    </a:p>
                    <a:p>
                      <a:pPr algn="ctr" rtl="0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-US insight preoperative for gliomas resection </a:t>
                      </a:r>
                      <a:endParaRPr lang="en-US" sz="1600" b="0" dirty="0">
                        <a:effectLst/>
                        <a:latin typeface="+mn-lt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Code Hack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Neurosurgery of Gliomas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Code Hack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endParaRPr lang="en-CA" sz="1600" dirty="0">
                        <a:latin typeface="+mn-lt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55756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Code Hack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251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de-DE" sz="1600" b="1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10:00 – 11:00 am</a:t>
                      </a:r>
                      <a:endParaRPr lang="de-DE" sz="1600" b="0" dirty="0">
                        <a:effectLst/>
                        <a:latin typeface="+mn-lt"/>
                      </a:endParaRPr>
                    </a:p>
                    <a:p>
                      <a:pPr algn="ctr" rtl="0">
                        <a:buNone/>
                      </a:pPr>
                      <a:r>
                        <a:rPr lang="de-DE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DeCode</a:t>
                      </a:r>
                      <a:endParaRPr lang="de-DE" sz="1600" b="0" dirty="0">
                        <a:effectLst/>
                        <a:latin typeface="+mn-lt"/>
                      </a:endParaRPr>
                    </a:p>
                    <a:p>
                      <a:pPr algn="ctr">
                        <a:buNone/>
                      </a:pP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CA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Intro to </a:t>
                      </a:r>
                      <a:r>
                        <a:rPr lang="en-CA" sz="1600" b="0" i="0" u="none" strike="noStrike" dirty="0" err="1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BraTS</a:t>
                      </a:r>
                      <a:r>
                        <a:rPr lang="en-CA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CA" sz="1600" b="0" dirty="0">
                        <a:effectLst/>
                        <a:latin typeface="+mn-lt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847419"/>
                  </a:ext>
                </a:extLst>
              </a:tr>
              <a:tr h="5488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11:00 -12:00 pm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Lunch Break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497713"/>
                  </a:ext>
                </a:extLst>
              </a:tr>
              <a:tr h="679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12:00 – 2:00pm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Ubuntu 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Team Exercise, Recode</a:t>
                      </a: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Program evaluation</a:t>
                      </a: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Team Exercise, Recode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Team Exercise, Recode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Team Exercise, Recode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Team Exercise,   Recode  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929770"/>
                  </a:ext>
                </a:extLst>
              </a:tr>
              <a:tr h="5488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2:30 pm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Afternoon Tea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Team Photos</a:t>
                      </a:r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panose="020B0604020202020204" pitchFamily="34" charset="0"/>
                        </a:rPr>
                        <a:t> </a:t>
                      </a: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215772"/>
                  </a:ext>
                </a:extLst>
              </a:tr>
              <a:tr h="5754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2:30 – 3:30pm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PM Seminar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Image processing and analysis of Brain Tumors 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Neuropathology of Gliomas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Imaging Physics and Radiobiology of Gliomas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Big Data, FAIR &amp; Open Science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  </a:t>
                      </a: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endParaRPr lang="en-CA" sz="1600" dirty="0">
                        <a:effectLst/>
                        <a:latin typeface="+mn-lt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Capstone Project Presentations</a:t>
                      </a:r>
                      <a:endParaRPr lang="en-CA" sz="1600" dirty="0">
                        <a:effectLst/>
                        <a:latin typeface="+mn-lt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3253857"/>
                  </a:ext>
                </a:extLst>
              </a:tr>
              <a:tr h="8324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3:30 – 4:30pm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Umoja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Live Coding with </a:t>
                      </a:r>
                      <a:r>
                        <a:rPr lang="en-US" sz="1600" b="0" i="0" u="none" strike="noStrike" dirty="0" err="1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BraTS</a:t>
                      </a: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 2024 Authors</a:t>
                      </a:r>
                      <a:endParaRPr lang="en-CA" sz="1600" b="0" dirty="0">
                        <a:effectLst/>
                        <a:latin typeface="+mn-lt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State of AI in Brain Tumor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Low-cost Clinical Deployment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Bioinformatics &amp; Radiomics of early detection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113370"/>
                  </a:ext>
                </a:extLst>
              </a:tr>
              <a:tr h="50296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4:30pm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endParaRPr lang="en-CA" sz="1600" dirty="0">
                        <a:effectLst/>
                        <a:highlight>
                          <a:srgbClr val="FDEADA"/>
                        </a:highlight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DEADA"/>
                          </a:highlight>
                          <a:latin typeface="+mn-lt"/>
                          <a:ea typeface="Calibri" panose="020F0502020204030204" pitchFamily="34" charset="0"/>
                        </a:rPr>
                        <a:t>Adjourn</a:t>
                      </a:r>
                      <a:endParaRPr lang="en-CA" sz="1600" dirty="0">
                        <a:effectLst/>
                        <a:highlight>
                          <a:srgbClr val="FDEADA"/>
                        </a:highlight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Closing Plenary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120477"/>
                  </a:ext>
                </a:extLst>
              </a:tr>
              <a:tr h="5488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5:30pm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DEADA"/>
                          </a:highlight>
                          <a:latin typeface="+mn-lt"/>
                          <a:ea typeface="Calibri" panose="020F0502020204030204" pitchFamily="34" charset="0"/>
                        </a:rPr>
                        <a:t>Team Photos</a:t>
                      </a:r>
                      <a:endParaRPr lang="en-CA" sz="1600" dirty="0">
                        <a:effectLst/>
                        <a:highlight>
                          <a:srgbClr val="FDEADA"/>
                        </a:highlight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highlight>
                            <a:srgbClr val="FDEADA"/>
                          </a:highlight>
                          <a:latin typeface="+mn-lt"/>
                          <a:ea typeface="Calibri" panose="020F0502020204030204" pitchFamily="34" charset="0"/>
                        </a:rPr>
                        <a:t>Group Dinner</a:t>
                      </a:r>
                      <a:endParaRPr lang="en-CA" sz="1600" dirty="0">
                        <a:effectLst/>
                        <a:highlight>
                          <a:srgbClr val="FDEADA"/>
                        </a:highlight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049112"/>
                  </a:ext>
                </a:extLst>
              </a:tr>
            </a:tbl>
          </a:graphicData>
        </a:graphic>
      </p:graphicFrame>
      <p:sp>
        <p:nvSpPr>
          <p:cNvPr id="41" name="Google Shape;308;p21">
            <a:extLst>
              <a:ext uri="{FF2B5EF4-FFF2-40B4-BE49-F238E27FC236}">
                <a16:creationId xmlns:a16="http://schemas.microsoft.com/office/drawing/2014/main" id="{8BEA37D5-2614-445A-96EF-F1D787F6438B}"/>
              </a:ext>
            </a:extLst>
          </p:cNvPr>
          <p:cNvSpPr txBox="1"/>
          <p:nvPr/>
        </p:nvSpPr>
        <p:spPr>
          <a:xfrm>
            <a:off x="14782800" y="4686300"/>
            <a:ext cx="2579386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East Africa Time (EAT, UTC+3)</a:t>
            </a:r>
            <a:endParaRPr lang="en-CA" sz="1800" b="1" dirty="0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en-CA" sz="1800" dirty="0">
                <a:latin typeface="Calibri"/>
                <a:ea typeface="Calibri"/>
                <a:cs typeface="Calibri"/>
                <a:sym typeface="Calibri"/>
              </a:rPr>
              <a:t>Tanzania -Serengeti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en-CA" sz="1800" dirty="0">
                <a:latin typeface="Calibri"/>
                <a:ea typeface="Calibri"/>
                <a:cs typeface="Calibri"/>
                <a:sym typeface="Calibri"/>
              </a:rPr>
              <a:t>Rwanda-Limitless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en-CA" sz="1800" dirty="0">
                <a:latin typeface="Calibri"/>
                <a:ea typeface="Calibri"/>
                <a:cs typeface="Calibri"/>
                <a:sym typeface="Calibri"/>
              </a:rPr>
              <a:t>Ethiopia-Adwa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en-CA" sz="1800" dirty="0">
                <a:latin typeface="Calibri"/>
                <a:ea typeface="Calibri"/>
                <a:cs typeface="Calibri"/>
                <a:sym typeface="Calibri"/>
              </a:rPr>
              <a:t>Uganda-Pearl AI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en-CA" sz="1800" dirty="0">
                <a:latin typeface="Calibri"/>
                <a:ea typeface="Calibri"/>
                <a:cs typeface="Calibri"/>
                <a:sym typeface="Calibri"/>
              </a:rPr>
              <a:t>Kenya-</a:t>
            </a:r>
            <a:r>
              <a:rPr lang="en-CA" sz="1800" dirty="0" err="1">
                <a:latin typeface="Calibri"/>
                <a:ea typeface="Calibri"/>
                <a:cs typeface="Calibri"/>
                <a:sym typeface="Calibri"/>
              </a:rPr>
              <a:t>Afyaspark_ke</a:t>
            </a:r>
            <a:endParaRPr lang="en-CA"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308;p21">
            <a:extLst>
              <a:ext uri="{FF2B5EF4-FFF2-40B4-BE49-F238E27FC236}">
                <a16:creationId xmlns:a16="http://schemas.microsoft.com/office/drawing/2014/main" id="{784602A5-2E84-562D-DF91-BAD97F321330}"/>
              </a:ext>
            </a:extLst>
          </p:cNvPr>
          <p:cNvSpPr txBox="1"/>
          <p:nvPr/>
        </p:nvSpPr>
        <p:spPr>
          <a:xfrm>
            <a:off x="15174416" y="4175929"/>
            <a:ext cx="204598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Zones</a:t>
            </a:r>
            <a:endParaRPr lang="en-CA" sz="2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0992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B6414-F07A-B142-0253-F0B90C68B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E29683B6-395D-D883-5DF8-BFC31BE8743F}"/>
              </a:ext>
            </a:extLst>
          </p:cNvPr>
          <p:cNvGrpSpPr/>
          <p:nvPr/>
        </p:nvGrpSpPr>
        <p:grpSpPr>
          <a:xfrm>
            <a:off x="-1" y="380185"/>
            <a:ext cx="18287999" cy="1297030"/>
            <a:chOff x="-1" y="380185"/>
            <a:chExt cx="18287999" cy="1297030"/>
          </a:xfrm>
        </p:grpSpPr>
        <p:grpSp>
          <p:nvGrpSpPr>
            <p:cNvPr id="64" name="Group 2">
              <a:extLst>
                <a:ext uri="{FF2B5EF4-FFF2-40B4-BE49-F238E27FC236}">
                  <a16:creationId xmlns:a16="http://schemas.microsoft.com/office/drawing/2014/main" id="{735FE5FF-802D-9F3C-F1F4-39C41C50759C}"/>
                </a:ext>
              </a:extLst>
            </p:cNvPr>
            <p:cNvGrpSpPr/>
            <p:nvPr/>
          </p:nvGrpSpPr>
          <p:grpSpPr>
            <a:xfrm rot="-10800000">
              <a:off x="-1" y="380185"/>
              <a:ext cx="18287999" cy="1297030"/>
              <a:chOff x="0" y="0"/>
              <a:chExt cx="5146429" cy="341605"/>
            </a:xfrm>
            <a:solidFill>
              <a:schemeClr val="tx1"/>
            </a:solidFill>
          </p:grpSpPr>
          <p:sp>
            <p:nvSpPr>
              <p:cNvPr id="65" name="Freeform 3">
                <a:extLst>
                  <a:ext uri="{FF2B5EF4-FFF2-40B4-BE49-F238E27FC236}">
                    <a16:creationId xmlns:a16="http://schemas.microsoft.com/office/drawing/2014/main" id="{DDC46B1D-13FA-5345-FDA7-11A9B7BB0AC8}"/>
                  </a:ext>
                </a:extLst>
              </p:cNvPr>
              <p:cNvSpPr/>
              <p:nvPr/>
            </p:nvSpPr>
            <p:spPr>
              <a:xfrm>
                <a:off x="0" y="0"/>
                <a:ext cx="5146429" cy="341605"/>
              </a:xfrm>
              <a:custGeom>
                <a:avLst/>
                <a:gdLst/>
                <a:ahLst/>
                <a:cxnLst/>
                <a:rect l="l" t="t" r="r" b="b"/>
                <a:pathLst>
                  <a:path w="5146429" h="341605">
                    <a:moveTo>
                      <a:pt x="0" y="0"/>
                    </a:moveTo>
                    <a:lnTo>
                      <a:pt x="5146429" y="0"/>
                    </a:lnTo>
                    <a:lnTo>
                      <a:pt x="5146429" y="341605"/>
                    </a:lnTo>
                    <a:lnTo>
                      <a:pt x="0" y="341605"/>
                    </a:lnTo>
                    <a:close/>
                  </a:path>
                </a:pathLst>
              </a:custGeom>
              <a:grpFill/>
              <a:ln>
                <a:solidFill>
                  <a:srgbClr val="0B4F8E"/>
                </a:solidFill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6" name="TextBox 4">
                <a:extLst>
                  <a:ext uri="{FF2B5EF4-FFF2-40B4-BE49-F238E27FC236}">
                    <a16:creationId xmlns:a16="http://schemas.microsoft.com/office/drawing/2014/main" id="{15D2362D-4E5E-BE2A-B5F3-4D9D0C6B8C7A}"/>
                  </a:ext>
                </a:extLst>
              </p:cNvPr>
              <p:cNvSpPr txBox="1"/>
              <p:nvPr/>
            </p:nvSpPr>
            <p:spPr>
              <a:xfrm>
                <a:off x="0" y="9525"/>
                <a:ext cx="5146429" cy="332080"/>
              </a:xfrm>
              <a:prstGeom prst="rect">
                <a:avLst/>
              </a:prstGeom>
              <a:grpFill/>
              <a:ln>
                <a:solidFill>
                  <a:srgbClr val="0B4F8E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B3D00102-D35F-B090-C579-3D3AD3E4390E}"/>
                </a:ext>
              </a:extLst>
            </p:cNvPr>
            <p:cNvSpPr/>
            <p:nvPr/>
          </p:nvSpPr>
          <p:spPr>
            <a:xfrm>
              <a:off x="16828124" y="462098"/>
              <a:ext cx="862353" cy="1159239"/>
            </a:xfrm>
            <a:custGeom>
              <a:avLst/>
              <a:gdLst/>
              <a:ahLst/>
              <a:cxnLst/>
              <a:rect l="l" t="t" r="r" b="b"/>
              <a:pathLst>
                <a:path w="862353" h="1159239">
                  <a:moveTo>
                    <a:pt x="0" y="0"/>
                  </a:moveTo>
                  <a:lnTo>
                    <a:pt x="862352" y="0"/>
                  </a:lnTo>
                  <a:lnTo>
                    <a:pt x="862352" y="1159239"/>
                  </a:lnTo>
                  <a:lnTo>
                    <a:pt x="0" y="115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61" name="TextBox 10">
            <a:extLst>
              <a:ext uri="{FF2B5EF4-FFF2-40B4-BE49-F238E27FC236}">
                <a16:creationId xmlns:a16="http://schemas.microsoft.com/office/drawing/2014/main" id="{75E921E8-7D79-F66A-3C71-E521BACDD751}"/>
              </a:ext>
            </a:extLst>
          </p:cNvPr>
          <p:cNvSpPr txBox="1"/>
          <p:nvPr/>
        </p:nvSpPr>
        <p:spPr>
          <a:xfrm>
            <a:off x="626159" y="549623"/>
            <a:ext cx="15299641" cy="868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2025 </a:t>
            </a:r>
            <a:r>
              <a:rPr lang="en-US" sz="5754" spc="420" dirty="0" err="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Brainhack</a:t>
            </a: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UTC+2 Agenda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A19A9DE-CC27-C47E-AF66-4703FAF5E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082543"/>
              </p:ext>
            </p:extLst>
          </p:nvPr>
        </p:nvGraphicFramePr>
        <p:xfrm>
          <a:off x="381000" y="1843997"/>
          <a:ext cx="13716000" cy="8043433"/>
        </p:xfrm>
        <a:graphic>
          <a:graphicData uri="http://schemas.openxmlformats.org/drawingml/2006/table">
            <a:tbl>
              <a:tblPr bandRow="1"/>
              <a:tblGrid>
                <a:gridCol w="2084052">
                  <a:extLst>
                    <a:ext uri="{9D8B030D-6E8A-4147-A177-3AD203B41FA5}">
                      <a16:colId xmlns:a16="http://schemas.microsoft.com/office/drawing/2014/main" val="516764158"/>
                    </a:ext>
                  </a:extLst>
                </a:gridCol>
                <a:gridCol w="2269680">
                  <a:extLst>
                    <a:ext uri="{9D8B030D-6E8A-4147-A177-3AD203B41FA5}">
                      <a16:colId xmlns:a16="http://schemas.microsoft.com/office/drawing/2014/main" val="1335965663"/>
                    </a:ext>
                  </a:extLst>
                </a:gridCol>
                <a:gridCol w="2259427">
                  <a:extLst>
                    <a:ext uri="{9D8B030D-6E8A-4147-A177-3AD203B41FA5}">
                      <a16:colId xmlns:a16="http://schemas.microsoft.com/office/drawing/2014/main" val="2213348614"/>
                    </a:ext>
                  </a:extLst>
                </a:gridCol>
                <a:gridCol w="2744565">
                  <a:extLst>
                    <a:ext uri="{9D8B030D-6E8A-4147-A177-3AD203B41FA5}">
                      <a16:colId xmlns:a16="http://schemas.microsoft.com/office/drawing/2014/main" val="2927130795"/>
                    </a:ext>
                  </a:extLst>
                </a:gridCol>
                <a:gridCol w="2259427">
                  <a:extLst>
                    <a:ext uri="{9D8B030D-6E8A-4147-A177-3AD203B41FA5}">
                      <a16:colId xmlns:a16="http://schemas.microsoft.com/office/drawing/2014/main" val="3501400770"/>
                    </a:ext>
                  </a:extLst>
                </a:gridCol>
                <a:gridCol w="2098849">
                  <a:extLst>
                    <a:ext uri="{9D8B030D-6E8A-4147-A177-3AD203B41FA5}">
                      <a16:colId xmlns:a16="http://schemas.microsoft.com/office/drawing/2014/main" val="2378332706"/>
                    </a:ext>
                  </a:extLst>
                </a:gridCol>
              </a:tblGrid>
              <a:tr h="2653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Monday 12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Tuesday 13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Wednesday 14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Thursday 15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Friday 16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031720"/>
                  </a:ext>
                </a:extLst>
              </a:tr>
              <a:tr h="5488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7:30 am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Morning Coffee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288344"/>
                  </a:ext>
                </a:extLst>
              </a:tr>
              <a:tr h="5488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8:00 – 9:00am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AM Seminar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Intro to Africa-Brats Challenge and Dataset</a:t>
                      </a:r>
                      <a:endParaRPr lang="en-US" sz="1600" b="0" dirty="0">
                        <a:effectLst/>
                        <a:latin typeface="+mn-lt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Neurosurgery of Gliomas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Code Hack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Imaging Brain Tumors in Africa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How to Write MICCAI Papers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137685"/>
                  </a:ext>
                </a:extLst>
              </a:tr>
              <a:tr h="73152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9:00 – 10:00am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 err="1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DeCode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Evolution of Medical Imaging</a:t>
                      </a:r>
                      <a:endParaRPr lang="en-US" sz="1600" b="0" dirty="0">
                        <a:effectLst/>
                        <a:latin typeface="+mn-lt"/>
                      </a:endParaRPr>
                    </a:p>
                    <a:p>
                      <a:pPr algn="ctr" rtl="0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- (MRI, PET, DTI, Imaging guiding surgery in gliomas)</a:t>
                      </a:r>
                      <a:endParaRPr lang="en-US" sz="1600" b="0" dirty="0">
                        <a:effectLst/>
                        <a:latin typeface="+mn-lt"/>
                      </a:endParaRPr>
                    </a:p>
                    <a:p>
                      <a:pPr algn="ctr" rtl="0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-US insight preoperative for gliomas resection </a:t>
                      </a:r>
                      <a:endParaRPr lang="en-US" sz="1600" b="0" dirty="0">
                        <a:effectLst/>
                        <a:latin typeface="+mn-lt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Code Hack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Neurosurgery of Gliomas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Code Hack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endParaRPr lang="en-CA" sz="1600" dirty="0">
                        <a:latin typeface="+mn-lt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55756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Code Hack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251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de-DE" sz="1600" b="1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10:00 – 11:00 am</a:t>
                      </a:r>
                      <a:endParaRPr lang="de-DE" sz="1600" b="0" dirty="0">
                        <a:effectLst/>
                        <a:latin typeface="+mn-lt"/>
                      </a:endParaRPr>
                    </a:p>
                    <a:p>
                      <a:pPr algn="ctr" rtl="0">
                        <a:buNone/>
                      </a:pPr>
                      <a:r>
                        <a:rPr lang="de-DE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DeCode</a:t>
                      </a:r>
                      <a:endParaRPr lang="de-DE" sz="1600" b="0" dirty="0">
                        <a:effectLst/>
                        <a:latin typeface="+mn-lt"/>
                      </a:endParaRPr>
                    </a:p>
                    <a:p>
                      <a:pPr algn="ctr">
                        <a:buNone/>
                      </a:pP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CA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Intro to </a:t>
                      </a:r>
                      <a:r>
                        <a:rPr lang="en-CA" sz="1600" b="0" i="0" u="none" strike="noStrike" dirty="0" err="1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BraTS</a:t>
                      </a:r>
                      <a:r>
                        <a:rPr lang="en-CA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CA" sz="1600" b="0" dirty="0">
                        <a:effectLst/>
                        <a:latin typeface="+mn-lt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847419"/>
                  </a:ext>
                </a:extLst>
              </a:tr>
              <a:tr h="5488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11:00 -12:00 pm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Lunch Break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497713"/>
                  </a:ext>
                </a:extLst>
              </a:tr>
              <a:tr h="679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12:00 – 2:00pm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Ubuntu 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Team Exercise, Recode</a:t>
                      </a: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Program evaluation</a:t>
                      </a: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Team Exercise, Recode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Team Exercise, Recode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Team Exercise, Recode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Team Exercise,   Recode  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929770"/>
                  </a:ext>
                </a:extLst>
              </a:tr>
              <a:tr h="5488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2:30 pm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Afternoon Tea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Team Photos</a:t>
                      </a:r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panose="020B0604020202020204" pitchFamily="34" charset="0"/>
                        </a:rPr>
                        <a:t> </a:t>
                      </a: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215772"/>
                  </a:ext>
                </a:extLst>
              </a:tr>
              <a:tr h="5754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2:30 – 3:30pm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PM Seminar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Live Coding with </a:t>
                      </a:r>
                      <a:r>
                        <a:rPr lang="en-US" sz="1600" b="0" i="0" u="none" strike="noStrike" dirty="0" err="1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BraTS</a:t>
                      </a: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 2024 Authors</a:t>
                      </a:r>
                      <a:endParaRPr lang="en-CA" sz="1600" b="0" dirty="0">
                        <a:effectLst/>
                        <a:latin typeface="+mn-lt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State of AI in Brain Tumor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Low-cost Clinical Deployment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Bioinformatics &amp; Radiomics of early detection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  </a:t>
                      </a: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endParaRPr lang="en-CA" sz="1600" dirty="0">
                        <a:effectLst/>
                        <a:latin typeface="+mn-lt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Capstone Project Presentations</a:t>
                      </a:r>
                      <a:endParaRPr lang="en-CA" sz="1600" dirty="0">
                        <a:effectLst/>
                        <a:latin typeface="+mn-lt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3253857"/>
                  </a:ext>
                </a:extLst>
              </a:tr>
              <a:tr h="8324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3:30 – 4:30pm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Umoja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Image processing and analysis of Brain Tumors 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Neuropathology of Gliomas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Imaging Physics and Radiobiology of Gliomas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Big Data, FAIR &amp; Open Science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113370"/>
                  </a:ext>
                </a:extLst>
              </a:tr>
              <a:tr h="50296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4:30pm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endParaRPr lang="en-CA" sz="1600" dirty="0">
                        <a:effectLst/>
                        <a:highlight>
                          <a:srgbClr val="FDEADA"/>
                        </a:highlight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DEADA"/>
                          </a:highlight>
                          <a:latin typeface="+mn-lt"/>
                          <a:ea typeface="Calibri" panose="020F0502020204030204" pitchFamily="34" charset="0"/>
                        </a:rPr>
                        <a:t>Adjourn</a:t>
                      </a:r>
                      <a:endParaRPr lang="en-CA" sz="1600" dirty="0">
                        <a:effectLst/>
                        <a:highlight>
                          <a:srgbClr val="FDEADA"/>
                        </a:highlight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Closing Plenary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120477"/>
                  </a:ext>
                </a:extLst>
              </a:tr>
              <a:tr h="5488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5:30pm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DEADA"/>
                          </a:highlight>
                          <a:latin typeface="+mn-lt"/>
                          <a:ea typeface="Calibri" panose="020F0502020204030204" pitchFamily="34" charset="0"/>
                        </a:rPr>
                        <a:t>Team Photos</a:t>
                      </a:r>
                      <a:endParaRPr lang="en-CA" sz="1600" dirty="0">
                        <a:effectLst/>
                        <a:highlight>
                          <a:srgbClr val="FDEADA"/>
                        </a:highlight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highlight>
                            <a:srgbClr val="FDEADA"/>
                          </a:highlight>
                          <a:latin typeface="+mn-lt"/>
                          <a:ea typeface="Calibri" panose="020F0502020204030204" pitchFamily="34" charset="0"/>
                        </a:rPr>
                        <a:t>Group Dinner</a:t>
                      </a:r>
                      <a:endParaRPr lang="en-CA" sz="1600" dirty="0">
                        <a:effectLst/>
                        <a:highlight>
                          <a:srgbClr val="FDEADA"/>
                        </a:highlight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049112"/>
                  </a:ext>
                </a:extLst>
              </a:tr>
            </a:tbl>
          </a:graphicData>
        </a:graphic>
      </p:graphicFrame>
      <p:sp>
        <p:nvSpPr>
          <p:cNvPr id="41" name="Google Shape;308;p21">
            <a:extLst>
              <a:ext uri="{FF2B5EF4-FFF2-40B4-BE49-F238E27FC236}">
                <a16:creationId xmlns:a16="http://schemas.microsoft.com/office/drawing/2014/main" id="{ED28ADFE-0616-F372-9BD7-201F684C8D59}"/>
              </a:ext>
            </a:extLst>
          </p:cNvPr>
          <p:cNvSpPr txBox="1"/>
          <p:nvPr/>
        </p:nvSpPr>
        <p:spPr>
          <a:xfrm>
            <a:off x="14782800" y="4686300"/>
            <a:ext cx="32766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East Africa Time (EAT, UTC+2)</a:t>
            </a:r>
            <a:endParaRPr lang="en-CA" sz="1800" b="1" dirty="0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en-CA" sz="1800" dirty="0">
                <a:latin typeface="Calibri"/>
                <a:ea typeface="Calibri"/>
                <a:cs typeface="Calibri"/>
                <a:sym typeface="Calibri"/>
              </a:rPr>
              <a:t>Botswana-Ai </a:t>
            </a:r>
            <a:r>
              <a:rPr lang="en-CA" sz="1800" dirty="0" err="1">
                <a:latin typeface="Calibri"/>
                <a:ea typeface="Calibri"/>
                <a:cs typeface="Calibri"/>
                <a:sym typeface="Calibri"/>
              </a:rPr>
              <a:t>MedVisionaries</a:t>
            </a:r>
            <a:endParaRPr lang="en-CA" sz="1800" dirty="0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en-CA" sz="1800" dirty="0">
                <a:latin typeface="Calibri"/>
                <a:ea typeface="Calibri"/>
                <a:cs typeface="Calibri"/>
                <a:sym typeface="Calibri"/>
              </a:rPr>
              <a:t>South Africa-</a:t>
            </a:r>
            <a:r>
              <a:rPr lang="en-CA" sz="1800" dirty="0" err="1">
                <a:latin typeface="Calibri"/>
                <a:ea typeface="Calibri"/>
                <a:cs typeface="Calibri"/>
                <a:sym typeface="Calibri"/>
              </a:rPr>
              <a:t>Sparkans</a:t>
            </a:r>
            <a:endParaRPr lang="en-CA"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308;p21">
            <a:extLst>
              <a:ext uri="{FF2B5EF4-FFF2-40B4-BE49-F238E27FC236}">
                <a16:creationId xmlns:a16="http://schemas.microsoft.com/office/drawing/2014/main" id="{2CA90C68-C9BE-2241-20DF-A75429AA0B5C}"/>
              </a:ext>
            </a:extLst>
          </p:cNvPr>
          <p:cNvSpPr txBox="1"/>
          <p:nvPr/>
        </p:nvSpPr>
        <p:spPr>
          <a:xfrm>
            <a:off x="15174416" y="4175929"/>
            <a:ext cx="204598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Zones</a:t>
            </a:r>
            <a:endParaRPr lang="en-CA" sz="2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8940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52790-E8F6-DBC3-45D9-990C197F1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224B43DD-929C-8654-9CEB-17A2A894E34B}"/>
              </a:ext>
            </a:extLst>
          </p:cNvPr>
          <p:cNvGrpSpPr/>
          <p:nvPr/>
        </p:nvGrpSpPr>
        <p:grpSpPr>
          <a:xfrm>
            <a:off x="-1" y="380185"/>
            <a:ext cx="18287999" cy="1297030"/>
            <a:chOff x="-1" y="380185"/>
            <a:chExt cx="18287999" cy="1297030"/>
          </a:xfrm>
        </p:grpSpPr>
        <p:grpSp>
          <p:nvGrpSpPr>
            <p:cNvPr id="64" name="Group 2">
              <a:extLst>
                <a:ext uri="{FF2B5EF4-FFF2-40B4-BE49-F238E27FC236}">
                  <a16:creationId xmlns:a16="http://schemas.microsoft.com/office/drawing/2014/main" id="{DC228B00-2686-FACB-7E33-9AC0E7194101}"/>
                </a:ext>
              </a:extLst>
            </p:cNvPr>
            <p:cNvGrpSpPr/>
            <p:nvPr/>
          </p:nvGrpSpPr>
          <p:grpSpPr>
            <a:xfrm rot="-10800000">
              <a:off x="-1" y="380185"/>
              <a:ext cx="18287999" cy="1297030"/>
              <a:chOff x="0" y="0"/>
              <a:chExt cx="5146429" cy="341605"/>
            </a:xfrm>
            <a:solidFill>
              <a:schemeClr val="tx1"/>
            </a:solidFill>
          </p:grpSpPr>
          <p:sp>
            <p:nvSpPr>
              <p:cNvPr id="65" name="Freeform 3">
                <a:extLst>
                  <a:ext uri="{FF2B5EF4-FFF2-40B4-BE49-F238E27FC236}">
                    <a16:creationId xmlns:a16="http://schemas.microsoft.com/office/drawing/2014/main" id="{87340219-D669-87FE-0A47-ECA13A8E33FC}"/>
                  </a:ext>
                </a:extLst>
              </p:cNvPr>
              <p:cNvSpPr/>
              <p:nvPr/>
            </p:nvSpPr>
            <p:spPr>
              <a:xfrm>
                <a:off x="0" y="0"/>
                <a:ext cx="5146429" cy="341605"/>
              </a:xfrm>
              <a:custGeom>
                <a:avLst/>
                <a:gdLst/>
                <a:ahLst/>
                <a:cxnLst/>
                <a:rect l="l" t="t" r="r" b="b"/>
                <a:pathLst>
                  <a:path w="5146429" h="341605">
                    <a:moveTo>
                      <a:pt x="0" y="0"/>
                    </a:moveTo>
                    <a:lnTo>
                      <a:pt x="5146429" y="0"/>
                    </a:lnTo>
                    <a:lnTo>
                      <a:pt x="5146429" y="341605"/>
                    </a:lnTo>
                    <a:lnTo>
                      <a:pt x="0" y="341605"/>
                    </a:lnTo>
                    <a:close/>
                  </a:path>
                </a:pathLst>
              </a:custGeom>
              <a:grpFill/>
              <a:ln>
                <a:solidFill>
                  <a:srgbClr val="0B4F8E"/>
                </a:solidFill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6" name="TextBox 4">
                <a:extLst>
                  <a:ext uri="{FF2B5EF4-FFF2-40B4-BE49-F238E27FC236}">
                    <a16:creationId xmlns:a16="http://schemas.microsoft.com/office/drawing/2014/main" id="{E0B74941-0D07-207A-2E6B-F3B50D62AB33}"/>
                  </a:ext>
                </a:extLst>
              </p:cNvPr>
              <p:cNvSpPr txBox="1"/>
              <p:nvPr/>
            </p:nvSpPr>
            <p:spPr>
              <a:xfrm>
                <a:off x="0" y="9525"/>
                <a:ext cx="5146429" cy="332080"/>
              </a:xfrm>
              <a:prstGeom prst="rect">
                <a:avLst/>
              </a:prstGeom>
              <a:grpFill/>
              <a:ln>
                <a:solidFill>
                  <a:srgbClr val="0B4F8E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2FE6D846-F25B-1C54-452F-6E2A2C0C4A8F}"/>
                </a:ext>
              </a:extLst>
            </p:cNvPr>
            <p:cNvSpPr/>
            <p:nvPr/>
          </p:nvSpPr>
          <p:spPr>
            <a:xfrm>
              <a:off x="16828124" y="462098"/>
              <a:ext cx="862353" cy="1159239"/>
            </a:xfrm>
            <a:custGeom>
              <a:avLst/>
              <a:gdLst/>
              <a:ahLst/>
              <a:cxnLst/>
              <a:rect l="l" t="t" r="r" b="b"/>
              <a:pathLst>
                <a:path w="862353" h="1159239">
                  <a:moveTo>
                    <a:pt x="0" y="0"/>
                  </a:moveTo>
                  <a:lnTo>
                    <a:pt x="862352" y="0"/>
                  </a:lnTo>
                  <a:lnTo>
                    <a:pt x="862352" y="1159239"/>
                  </a:lnTo>
                  <a:lnTo>
                    <a:pt x="0" y="115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61" name="TextBox 10">
            <a:extLst>
              <a:ext uri="{FF2B5EF4-FFF2-40B4-BE49-F238E27FC236}">
                <a16:creationId xmlns:a16="http://schemas.microsoft.com/office/drawing/2014/main" id="{C8B25E33-F3FD-EAAE-9A1D-4EA5DD89E72E}"/>
              </a:ext>
            </a:extLst>
          </p:cNvPr>
          <p:cNvSpPr txBox="1"/>
          <p:nvPr/>
        </p:nvSpPr>
        <p:spPr>
          <a:xfrm>
            <a:off x="626159" y="549623"/>
            <a:ext cx="15452041" cy="868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2025 </a:t>
            </a:r>
            <a:r>
              <a:rPr lang="en-US" sz="5754" spc="420" dirty="0" err="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Brainhack</a:t>
            </a: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UTC+1 Agenda </a:t>
            </a:r>
          </a:p>
        </p:txBody>
      </p:sp>
      <p:sp>
        <p:nvSpPr>
          <p:cNvPr id="41" name="Google Shape;308;p21">
            <a:extLst>
              <a:ext uri="{FF2B5EF4-FFF2-40B4-BE49-F238E27FC236}">
                <a16:creationId xmlns:a16="http://schemas.microsoft.com/office/drawing/2014/main" id="{CDF7F60F-D6E7-D2B6-B5C3-651AB3A3D8FB}"/>
              </a:ext>
            </a:extLst>
          </p:cNvPr>
          <p:cNvSpPr txBox="1"/>
          <p:nvPr/>
        </p:nvSpPr>
        <p:spPr>
          <a:xfrm>
            <a:off x="13944600" y="4686300"/>
            <a:ext cx="41148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East Africa Time (EAT, UTC+</a:t>
            </a:r>
            <a:r>
              <a:rPr lang="en-US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CA" sz="1800" b="1" dirty="0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/>
              <a:t>Nigeria (Kano, Abuja, North East, Lagos I, Lagos II, Lagos III, South West, South </a:t>
            </a:r>
            <a:r>
              <a:rPr lang="en-US" dirty="0" err="1"/>
              <a:t>South</a:t>
            </a:r>
            <a:r>
              <a:rPr lang="en-US" dirty="0"/>
              <a:t>, North Central, East, Oyo, Minna)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en-CA" sz="1800" dirty="0">
                <a:latin typeface="Calibri"/>
                <a:ea typeface="Calibri"/>
                <a:cs typeface="Calibri"/>
                <a:sym typeface="Calibri"/>
              </a:rPr>
              <a:t>Algeria-</a:t>
            </a:r>
            <a:r>
              <a:rPr lang="en-CA" sz="1800" dirty="0" err="1">
                <a:latin typeface="Calibri"/>
                <a:ea typeface="Calibri"/>
                <a:cs typeface="Calibri"/>
                <a:sym typeface="Calibri"/>
              </a:rPr>
              <a:t>AIFennecs</a:t>
            </a:r>
            <a:endParaRPr lang="en-CA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308;p21">
            <a:extLst>
              <a:ext uri="{FF2B5EF4-FFF2-40B4-BE49-F238E27FC236}">
                <a16:creationId xmlns:a16="http://schemas.microsoft.com/office/drawing/2014/main" id="{699F0F5F-0EED-1A5C-E806-D2C82698EC10}"/>
              </a:ext>
            </a:extLst>
          </p:cNvPr>
          <p:cNvSpPr txBox="1"/>
          <p:nvPr/>
        </p:nvSpPr>
        <p:spPr>
          <a:xfrm>
            <a:off x="15087600" y="4152900"/>
            <a:ext cx="204598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Zones</a:t>
            </a:r>
            <a:endParaRPr lang="en-CA"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586B765-3BED-B3C1-AC3B-54463349A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216869"/>
              </p:ext>
            </p:extLst>
          </p:nvPr>
        </p:nvGraphicFramePr>
        <p:xfrm>
          <a:off x="228600" y="1790925"/>
          <a:ext cx="13258800" cy="8193655"/>
        </p:xfrm>
        <a:graphic>
          <a:graphicData uri="http://schemas.openxmlformats.org/drawingml/2006/table">
            <a:tbl>
              <a:tblPr bandRow="1"/>
              <a:tblGrid>
                <a:gridCol w="2014583">
                  <a:extLst>
                    <a:ext uri="{9D8B030D-6E8A-4147-A177-3AD203B41FA5}">
                      <a16:colId xmlns:a16="http://schemas.microsoft.com/office/drawing/2014/main" val="516764158"/>
                    </a:ext>
                  </a:extLst>
                </a:gridCol>
                <a:gridCol w="2194024">
                  <a:extLst>
                    <a:ext uri="{9D8B030D-6E8A-4147-A177-3AD203B41FA5}">
                      <a16:colId xmlns:a16="http://schemas.microsoft.com/office/drawing/2014/main" val="1335965663"/>
                    </a:ext>
                  </a:extLst>
                </a:gridCol>
                <a:gridCol w="2184113">
                  <a:extLst>
                    <a:ext uri="{9D8B030D-6E8A-4147-A177-3AD203B41FA5}">
                      <a16:colId xmlns:a16="http://schemas.microsoft.com/office/drawing/2014/main" val="2213348614"/>
                    </a:ext>
                  </a:extLst>
                </a:gridCol>
                <a:gridCol w="2653079">
                  <a:extLst>
                    <a:ext uri="{9D8B030D-6E8A-4147-A177-3AD203B41FA5}">
                      <a16:colId xmlns:a16="http://schemas.microsoft.com/office/drawing/2014/main" val="2927130795"/>
                    </a:ext>
                  </a:extLst>
                </a:gridCol>
                <a:gridCol w="2184113">
                  <a:extLst>
                    <a:ext uri="{9D8B030D-6E8A-4147-A177-3AD203B41FA5}">
                      <a16:colId xmlns:a16="http://schemas.microsoft.com/office/drawing/2014/main" val="3501400770"/>
                    </a:ext>
                  </a:extLst>
                </a:gridCol>
                <a:gridCol w="2028888">
                  <a:extLst>
                    <a:ext uri="{9D8B030D-6E8A-4147-A177-3AD203B41FA5}">
                      <a16:colId xmlns:a16="http://schemas.microsoft.com/office/drawing/2014/main" val="2378332706"/>
                    </a:ext>
                  </a:extLst>
                </a:gridCol>
              </a:tblGrid>
              <a:tr h="2446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Monday 12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Tuesday 13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Wednesday 14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Thursday 15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Friday 16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031720"/>
                  </a:ext>
                </a:extLst>
              </a:tr>
              <a:tr h="5045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7:30 am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Morning Coffee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288344"/>
                  </a:ext>
                </a:extLst>
              </a:tr>
              <a:tr h="5045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8:00 – 9:00am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AM Seminar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Intro to Africa-Brats Challenge and Dataset</a:t>
                      </a:r>
                      <a:endParaRPr lang="en-US" sz="1600" b="0" dirty="0">
                        <a:effectLst/>
                        <a:latin typeface="+mn-lt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Neurosurgery of Gliomas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Code Hack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Imaging Brain Tumors in Africa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How to Write MICCAI Papers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137685"/>
                  </a:ext>
                </a:extLst>
              </a:tr>
              <a:tr h="45383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9:00 – 10:00am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 err="1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DeCode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Evolution of Medical Imaging</a:t>
                      </a:r>
                      <a:endParaRPr lang="en-US" sz="1600" b="0" dirty="0">
                        <a:effectLst/>
                        <a:latin typeface="+mn-lt"/>
                      </a:endParaRPr>
                    </a:p>
                    <a:p>
                      <a:pPr algn="ctr" rtl="0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- (MRI, PET, DTI, Imaging guiding surgery in gliomas)</a:t>
                      </a:r>
                      <a:endParaRPr lang="en-US" sz="1600" b="0" dirty="0">
                        <a:effectLst/>
                        <a:latin typeface="+mn-lt"/>
                      </a:endParaRPr>
                    </a:p>
                    <a:p>
                      <a:pPr algn="ctr" rtl="0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-US insight preoperative for gliomas resection </a:t>
                      </a:r>
                      <a:endParaRPr lang="en-US" sz="1600" b="0" dirty="0">
                        <a:effectLst/>
                        <a:latin typeface="+mn-lt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Code Hack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Neurosurgery of Gliomas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Code Hack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endParaRPr lang="en-CA" sz="1600" dirty="0">
                        <a:latin typeface="+mn-lt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55756"/>
                  </a:ext>
                </a:extLst>
              </a:tr>
              <a:tr h="1128208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Code Hack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251169"/>
                  </a:ext>
                </a:extLst>
              </a:tr>
              <a:tr h="678017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de-DE" sz="1600" b="1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10:00 – 11:00 am</a:t>
                      </a:r>
                      <a:endParaRPr lang="de-DE" sz="1600" b="0" dirty="0">
                        <a:effectLst/>
                        <a:latin typeface="+mn-lt"/>
                      </a:endParaRPr>
                    </a:p>
                    <a:p>
                      <a:pPr algn="ctr" rtl="0">
                        <a:buNone/>
                      </a:pPr>
                      <a:r>
                        <a:rPr lang="de-DE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DeCode</a:t>
                      </a:r>
                      <a:endParaRPr lang="de-DE" sz="1600" b="0" dirty="0">
                        <a:effectLst/>
                        <a:latin typeface="+mn-lt"/>
                      </a:endParaRPr>
                    </a:p>
                    <a:p>
                      <a:pPr algn="ctr">
                        <a:buNone/>
                      </a:pP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CA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Intro to </a:t>
                      </a:r>
                      <a:r>
                        <a:rPr lang="en-CA" sz="1600" b="0" i="0" u="none" strike="noStrike" dirty="0" err="1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BraTS</a:t>
                      </a:r>
                      <a:r>
                        <a:rPr lang="en-CA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CA" sz="1600" b="0" dirty="0">
                        <a:effectLst/>
                        <a:latin typeface="+mn-lt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847419"/>
                  </a:ext>
                </a:extLst>
              </a:tr>
              <a:tr h="5045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11:00 -12:00 pm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Lunch Break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497713"/>
                  </a:ext>
                </a:extLst>
              </a:tr>
              <a:tr h="5045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12:00 – 12:30pm</a:t>
                      </a:r>
                      <a:endParaRPr lang="en-CA" sz="16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Ubuntu I</a:t>
                      </a:r>
                      <a:endParaRPr lang="en-CA" sz="16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Team Exercise, Recode</a:t>
                      </a: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Program evaluation</a:t>
                      </a: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Team Exercise, Recode</a:t>
                      </a:r>
                      <a:endParaRPr lang="en-CA" sz="16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Team Exercise, Recode</a:t>
                      </a:r>
                      <a:endParaRPr lang="en-CA" sz="16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Team Exercise, Recode</a:t>
                      </a:r>
                      <a:endParaRPr lang="en-CA" sz="16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Team Exercise,   Recode  </a:t>
                      </a: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605309"/>
                  </a:ext>
                </a:extLst>
              </a:tr>
              <a:tr h="5045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12:30 – 1:30pm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PM Seminar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Image processing and analysis of Brain Tumors 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Neuropathology of Gliomas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Imaging Physics and Radiobiology of Gliomas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Big Data, FAIR &amp; Open Science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929770"/>
                  </a:ext>
                </a:extLst>
              </a:tr>
              <a:tr h="7644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1:30 – 2:30pm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Umoja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Live Coding with </a:t>
                      </a:r>
                      <a:r>
                        <a:rPr lang="en-US" sz="1600" b="0" i="0" u="none" strike="noStrike" dirty="0" err="1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BraTS</a:t>
                      </a: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 2024 Authors</a:t>
                      </a:r>
                      <a:endParaRPr lang="en-CA" sz="1600" b="0" dirty="0">
                        <a:effectLst/>
                        <a:latin typeface="+mn-lt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State of AI in Brain Tumor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Low-cost Clinical Deployment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Bioinformatics &amp; Radiomics of early detection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676295"/>
                  </a:ext>
                </a:extLst>
              </a:tr>
              <a:tr h="5045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2:30 – 3:00 pm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Afternoon Tea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Team Photos</a:t>
                      </a:r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panose="020B0604020202020204" pitchFamily="34" charset="0"/>
                        </a:rPr>
                        <a:t> </a:t>
                      </a: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215772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03:00 – 4:30pm</a:t>
                      </a:r>
                      <a:endParaRPr lang="en-CA" sz="16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Ubuntu II</a:t>
                      </a:r>
                      <a:endParaRPr lang="en-CA" sz="16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Team Exercise, Recode</a:t>
                      </a: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Team Exercise, Recode</a:t>
                      </a:r>
                      <a:endParaRPr lang="en-CA" sz="16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Team Exercise, Recode</a:t>
                      </a:r>
                      <a:endParaRPr lang="en-CA" sz="16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Team Exercise, Recode</a:t>
                      </a:r>
                      <a:endParaRPr lang="en-CA" sz="16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  Capstone Project Presentations</a:t>
                      </a:r>
                      <a:endParaRPr lang="en-CA" sz="1600" dirty="0">
                        <a:effectLst/>
                        <a:latin typeface="+mn-lt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3253857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4:30pm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endParaRPr lang="en-CA" sz="1600" dirty="0">
                        <a:effectLst/>
                        <a:highlight>
                          <a:srgbClr val="FDEADA"/>
                        </a:highlight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DEADA"/>
                          </a:highlight>
                          <a:latin typeface="+mn-lt"/>
                          <a:ea typeface="Calibri" panose="020F0502020204030204" pitchFamily="34" charset="0"/>
                        </a:rPr>
                        <a:t>Adjourn</a:t>
                      </a:r>
                      <a:endParaRPr lang="en-CA" sz="1600" dirty="0">
                        <a:effectLst/>
                        <a:highlight>
                          <a:srgbClr val="FDEADA"/>
                        </a:highlight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Closing Plenary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120477"/>
                  </a:ext>
                </a:extLst>
              </a:tr>
              <a:tr h="5045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5:30pm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DEADA"/>
                          </a:highlight>
                          <a:latin typeface="+mn-lt"/>
                          <a:ea typeface="Calibri" panose="020F0502020204030204" pitchFamily="34" charset="0"/>
                        </a:rPr>
                        <a:t>Team Photos</a:t>
                      </a:r>
                      <a:endParaRPr lang="en-CA" sz="1600" dirty="0">
                        <a:effectLst/>
                        <a:highlight>
                          <a:srgbClr val="FDEADA"/>
                        </a:highlight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highlight>
                            <a:srgbClr val="FDEADA"/>
                          </a:highlight>
                          <a:latin typeface="+mn-lt"/>
                          <a:ea typeface="Calibri" panose="020F0502020204030204" pitchFamily="34" charset="0"/>
                        </a:rPr>
                        <a:t>Group Dinner</a:t>
                      </a:r>
                      <a:endParaRPr lang="en-CA" sz="1600" dirty="0">
                        <a:effectLst/>
                        <a:highlight>
                          <a:srgbClr val="FDEADA"/>
                        </a:highlight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049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1209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3B978-A123-DD03-21F3-D90B8018C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7D7B6E52-5FA5-12E3-2D50-A70D8E300118}"/>
              </a:ext>
            </a:extLst>
          </p:cNvPr>
          <p:cNvGrpSpPr/>
          <p:nvPr/>
        </p:nvGrpSpPr>
        <p:grpSpPr>
          <a:xfrm>
            <a:off x="-1" y="380185"/>
            <a:ext cx="18287999" cy="1297030"/>
            <a:chOff x="-1" y="380185"/>
            <a:chExt cx="18287999" cy="1297030"/>
          </a:xfrm>
        </p:grpSpPr>
        <p:grpSp>
          <p:nvGrpSpPr>
            <p:cNvPr id="64" name="Group 2">
              <a:extLst>
                <a:ext uri="{FF2B5EF4-FFF2-40B4-BE49-F238E27FC236}">
                  <a16:creationId xmlns:a16="http://schemas.microsoft.com/office/drawing/2014/main" id="{033D3DC0-1E10-BD33-4E4A-D16E794AD2F4}"/>
                </a:ext>
              </a:extLst>
            </p:cNvPr>
            <p:cNvGrpSpPr/>
            <p:nvPr/>
          </p:nvGrpSpPr>
          <p:grpSpPr>
            <a:xfrm rot="-10800000">
              <a:off x="-1" y="380185"/>
              <a:ext cx="18287999" cy="1297030"/>
              <a:chOff x="0" y="0"/>
              <a:chExt cx="5146429" cy="341605"/>
            </a:xfrm>
            <a:solidFill>
              <a:schemeClr val="tx1"/>
            </a:solidFill>
          </p:grpSpPr>
          <p:sp>
            <p:nvSpPr>
              <p:cNvPr id="65" name="Freeform 3">
                <a:extLst>
                  <a:ext uri="{FF2B5EF4-FFF2-40B4-BE49-F238E27FC236}">
                    <a16:creationId xmlns:a16="http://schemas.microsoft.com/office/drawing/2014/main" id="{C60E0B5D-530E-4C7C-8A64-B870F4182EC6}"/>
                  </a:ext>
                </a:extLst>
              </p:cNvPr>
              <p:cNvSpPr/>
              <p:nvPr/>
            </p:nvSpPr>
            <p:spPr>
              <a:xfrm>
                <a:off x="0" y="0"/>
                <a:ext cx="5146429" cy="341605"/>
              </a:xfrm>
              <a:custGeom>
                <a:avLst/>
                <a:gdLst/>
                <a:ahLst/>
                <a:cxnLst/>
                <a:rect l="l" t="t" r="r" b="b"/>
                <a:pathLst>
                  <a:path w="5146429" h="341605">
                    <a:moveTo>
                      <a:pt x="0" y="0"/>
                    </a:moveTo>
                    <a:lnTo>
                      <a:pt x="5146429" y="0"/>
                    </a:lnTo>
                    <a:lnTo>
                      <a:pt x="5146429" y="341605"/>
                    </a:lnTo>
                    <a:lnTo>
                      <a:pt x="0" y="341605"/>
                    </a:lnTo>
                    <a:close/>
                  </a:path>
                </a:pathLst>
              </a:custGeom>
              <a:grpFill/>
              <a:ln>
                <a:solidFill>
                  <a:srgbClr val="0B4F8E"/>
                </a:solidFill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6" name="TextBox 4">
                <a:extLst>
                  <a:ext uri="{FF2B5EF4-FFF2-40B4-BE49-F238E27FC236}">
                    <a16:creationId xmlns:a16="http://schemas.microsoft.com/office/drawing/2014/main" id="{6FAC19D3-145A-3DC3-B4EC-523C51CBE2F3}"/>
                  </a:ext>
                </a:extLst>
              </p:cNvPr>
              <p:cNvSpPr txBox="1"/>
              <p:nvPr/>
            </p:nvSpPr>
            <p:spPr>
              <a:xfrm>
                <a:off x="0" y="9525"/>
                <a:ext cx="5146429" cy="332080"/>
              </a:xfrm>
              <a:prstGeom prst="rect">
                <a:avLst/>
              </a:prstGeom>
              <a:grpFill/>
              <a:ln>
                <a:solidFill>
                  <a:srgbClr val="0B4F8E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25457F79-61B3-9242-BB53-87ABBAF729EB}"/>
                </a:ext>
              </a:extLst>
            </p:cNvPr>
            <p:cNvSpPr/>
            <p:nvPr/>
          </p:nvSpPr>
          <p:spPr>
            <a:xfrm>
              <a:off x="16828124" y="462098"/>
              <a:ext cx="862353" cy="1159239"/>
            </a:xfrm>
            <a:custGeom>
              <a:avLst/>
              <a:gdLst/>
              <a:ahLst/>
              <a:cxnLst/>
              <a:rect l="l" t="t" r="r" b="b"/>
              <a:pathLst>
                <a:path w="862353" h="1159239">
                  <a:moveTo>
                    <a:pt x="0" y="0"/>
                  </a:moveTo>
                  <a:lnTo>
                    <a:pt x="862352" y="0"/>
                  </a:lnTo>
                  <a:lnTo>
                    <a:pt x="862352" y="1159239"/>
                  </a:lnTo>
                  <a:lnTo>
                    <a:pt x="0" y="115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61" name="TextBox 10">
            <a:extLst>
              <a:ext uri="{FF2B5EF4-FFF2-40B4-BE49-F238E27FC236}">
                <a16:creationId xmlns:a16="http://schemas.microsoft.com/office/drawing/2014/main" id="{726D6E87-0B7D-1715-28D9-C2C57E7EE6AC}"/>
              </a:ext>
            </a:extLst>
          </p:cNvPr>
          <p:cNvSpPr txBox="1"/>
          <p:nvPr/>
        </p:nvSpPr>
        <p:spPr>
          <a:xfrm>
            <a:off x="626159" y="549623"/>
            <a:ext cx="14842441" cy="868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2025 </a:t>
            </a:r>
            <a:r>
              <a:rPr lang="en-US" sz="5754" spc="420" dirty="0" err="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Brainhack</a:t>
            </a: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</a:t>
            </a:r>
            <a:r>
              <a:rPr lang="en-US" sz="5754" spc="420" dirty="0" err="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UTCAgenda</a:t>
            </a: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</a:t>
            </a:r>
          </a:p>
        </p:txBody>
      </p:sp>
      <p:sp>
        <p:nvSpPr>
          <p:cNvPr id="41" name="Google Shape;308;p21">
            <a:extLst>
              <a:ext uri="{FF2B5EF4-FFF2-40B4-BE49-F238E27FC236}">
                <a16:creationId xmlns:a16="http://schemas.microsoft.com/office/drawing/2014/main" id="{73D33A28-95EC-A019-F1A4-84432C312B4E}"/>
              </a:ext>
            </a:extLst>
          </p:cNvPr>
          <p:cNvSpPr txBox="1"/>
          <p:nvPr/>
        </p:nvSpPr>
        <p:spPr>
          <a:xfrm>
            <a:off x="14325599" y="4686300"/>
            <a:ext cx="3364877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East Africa Time (EAT, UTC)</a:t>
            </a:r>
            <a:endParaRPr lang="en-CA" sz="1800" b="1" dirty="0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it-IT" sz="1800" dirty="0">
                <a:latin typeface="Calibri"/>
                <a:ea typeface="Calibri"/>
                <a:cs typeface="Calibri"/>
                <a:sym typeface="Calibri"/>
              </a:rPr>
              <a:t>Ghana (Kumasi, Tamale, Accra)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it-IT" sz="1800" dirty="0">
                <a:latin typeface="Calibri"/>
                <a:ea typeface="Calibri"/>
                <a:cs typeface="Calibri"/>
                <a:sym typeface="Calibri"/>
              </a:rPr>
              <a:t>Morocco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it-IT" sz="1800" dirty="0">
                <a:latin typeface="Calibri"/>
                <a:ea typeface="Calibri"/>
                <a:cs typeface="Calibri"/>
                <a:sym typeface="Calibri"/>
              </a:rPr>
              <a:t>Senegal (Senegal I, Senegal II)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Team French</a:t>
            </a:r>
            <a:endParaRPr lang="en-CA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308;p21">
            <a:extLst>
              <a:ext uri="{FF2B5EF4-FFF2-40B4-BE49-F238E27FC236}">
                <a16:creationId xmlns:a16="http://schemas.microsoft.com/office/drawing/2014/main" id="{9C19EC49-77A0-F6D5-D13B-2B2DDCF40738}"/>
              </a:ext>
            </a:extLst>
          </p:cNvPr>
          <p:cNvSpPr txBox="1"/>
          <p:nvPr/>
        </p:nvSpPr>
        <p:spPr>
          <a:xfrm>
            <a:off x="14854500" y="4152900"/>
            <a:ext cx="204598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Zones</a:t>
            </a:r>
            <a:endParaRPr lang="en-CA"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A36DC58-3F9C-2CC9-FB14-B4C1760FD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678838"/>
              </p:ext>
            </p:extLst>
          </p:nvPr>
        </p:nvGraphicFramePr>
        <p:xfrm>
          <a:off x="657051" y="1976829"/>
          <a:ext cx="12373149" cy="7673198"/>
        </p:xfrm>
        <a:graphic>
          <a:graphicData uri="http://schemas.openxmlformats.org/drawingml/2006/table">
            <a:tbl>
              <a:tblPr bandRow="1"/>
              <a:tblGrid>
                <a:gridCol w="1880015">
                  <a:extLst>
                    <a:ext uri="{9D8B030D-6E8A-4147-A177-3AD203B41FA5}">
                      <a16:colId xmlns:a16="http://schemas.microsoft.com/office/drawing/2014/main" val="516764158"/>
                    </a:ext>
                  </a:extLst>
                </a:gridCol>
                <a:gridCol w="2047469">
                  <a:extLst>
                    <a:ext uri="{9D8B030D-6E8A-4147-A177-3AD203B41FA5}">
                      <a16:colId xmlns:a16="http://schemas.microsoft.com/office/drawing/2014/main" val="1335965663"/>
                    </a:ext>
                  </a:extLst>
                </a:gridCol>
                <a:gridCol w="2038220">
                  <a:extLst>
                    <a:ext uri="{9D8B030D-6E8A-4147-A177-3AD203B41FA5}">
                      <a16:colId xmlns:a16="http://schemas.microsoft.com/office/drawing/2014/main" val="2213348614"/>
                    </a:ext>
                  </a:extLst>
                </a:gridCol>
                <a:gridCol w="2475861">
                  <a:extLst>
                    <a:ext uri="{9D8B030D-6E8A-4147-A177-3AD203B41FA5}">
                      <a16:colId xmlns:a16="http://schemas.microsoft.com/office/drawing/2014/main" val="2927130795"/>
                    </a:ext>
                  </a:extLst>
                </a:gridCol>
                <a:gridCol w="2038220">
                  <a:extLst>
                    <a:ext uri="{9D8B030D-6E8A-4147-A177-3AD203B41FA5}">
                      <a16:colId xmlns:a16="http://schemas.microsoft.com/office/drawing/2014/main" val="3501400770"/>
                    </a:ext>
                  </a:extLst>
                </a:gridCol>
                <a:gridCol w="1893364">
                  <a:extLst>
                    <a:ext uri="{9D8B030D-6E8A-4147-A177-3AD203B41FA5}">
                      <a16:colId xmlns:a16="http://schemas.microsoft.com/office/drawing/2014/main" val="2378332706"/>
                    </a:ext>
                  </a:extLst>
                </a:gridCol>
              </a:tblGrid>
              <a:tr h="1768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Monday 12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Tuesday 13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Wednesday 14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Thursday 15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Friday 16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031720"/>
                  </a:ext>
                </a:extLst>
              </a:tr>
              <a:tr h="36591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7:30 am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Morning Coffee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288344"/>
                  </a:ext>
                </a:extLst>
              </a:tr>
              <a:tr h="36591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8:00 – 9:00am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AM Seminar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Intro to Africa-Brats Challenge and Dataset</a:t>
                      </a:r>
                      <a:endParaRPr lang="en-US" sz="1600" b="0" dirty="0">
                        <a:effectLst/>
                        <a:latin typeface="+mn-lt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Neurosurgery of Gliomas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Code Hack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Imaging Brain Tumors in Africa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How to Write MICCAI Papers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137685"/>
                  </a:ext>
                </a:extLst>
              </a:tr>
              <a:tr h="48768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9:00 – 10:00am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 err="1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DeCode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Evolution of Medical Imaging</a:t>
                      </a:r>
                      <a:endParaRPr lang="en-US" sz="1600" b="0" dirty="0">
                        <a:effectLst/>
                        <a:latin typeface="+mn-lt"/>
                      </a:endParaRPr>
                    </a:p>
                    <a:p>
                      <a:pPr algn="ctr" rtl="0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- (MRI, PET, DTI, Imaging guiding surgery in gliomas)</a:t>
                      </a:r>
                      <a:endParaRPr lang="en-US" sz="1600" b="0" dirty="0">
                        <a:effectLst/>
                        <a:latin typeface="+mn-lt"/>
                      </a:endParaRPr>
                    </a:p>
                    <a:p>
                      <a:pPr algn="ctr" rtl="0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-US insight preoperative for gliomas resection </a:t>
                      </a:r>
                      <a:endParaRPr lang="en-US" sz="1600" b="0" dirty="0">
                        <a:effectLst/>
                        <a:latin typeface="+mn-lt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Code Hack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Neurosurgery of Gliomas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Code Hack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endParaRPr lang="en-CA" sz="1600" dirty="0">
                        <a:latin typeface="+mn-lt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055756"/>
                  </a:ext>
                </a:extLst>
              </a:tr>
              <a:tr h="65024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Code Hack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251169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de-DE" sz="1600" b="1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10:00 – 11:00 am</a:t>
                      </a:r>
                      <a:endParaRPr lang="de-DE" sz="1600" b="0" dirty="0">
                        <a:effectLst/>
                        <a:latin typeface="+mn-lt"/>
                      </a:endParaRPr>
                    </a:p>
                    <a:p>
                      <a:pPr algn="ctr" rtl="0">
                        <a:buNone/>
                      </a:pPr>
                      <a:r>
                        <a:rPr lang="de-DE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DeCode</a:t>
                      </a:r>
                      <a:endParaRPr lang="de-DE" sz="1600" b="0" dirty="0">
                        <a:effectLst/>
                        <a:latin typeface="+mn-lt"/>
                      </a:endParaRPr>
                    </a:p>
                    <a:p>
                      <a:pPr algn="ctr">
                        <a:buNone/>
                      </a:pP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CA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Intro to </a:t>
                      </a:r>
                      <a:r>
                        <a:rPr lang="en-CA" sz="1600" b="0" i="0" u="none" strike="noStrike" dirty="0" err="1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BraTS</a:t>
                      </a:r>
                      <a:r>
                        <a:rPr lang="en-CA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CA" sz="1600" b="0" dirty="0">
                        <a:effectLst/>
                        <a:latin typeface="+mn-lt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847419"/>
                  </a:ext>
                </a:extLst>
              </a:tr>
              <a:tr h="36591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11:00 -11:30 pm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Lunch Break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497713"/>
                  </a:ext>
                </a:extLst>
              </a:tr>
              <a:tr h="4527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11:30 – 12:30pm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PM Seminar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Image processing and analysis of Brain Tumors 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Neuropathology of Gliomas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Imaging Physics and Radiobiology of Gliomas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Big Data, FAIR &amp; Open Science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CA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4292F"/>
                          </a:solidFill>
                          <a:effectLst/>
                          <a:uLnTx/>
                          <a:uFillTx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Team Exercise, Recode</a:t>
                      </a:r>
                      <a:endParaRPr kumimoji="0" lang="en-CA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  <a:p>
                      <a:endParaRPr sz="1600" dirty="0">
                        <a:latin typeface="+mn-lt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929770"/>
                  </a:ext>
                </a:extLst>
              </a:tr>
              <a:tr h="4527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12:30 – 1:30pm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Umoja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Live Coding with </a:t>
                      </a:r>
                      <a:r>
                        <a:rPr lang="en-US" sz="1600" b="0" i="0" u="none" strike="noStrike" dirty="0" err="1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BraTS</a:t>
                      </a: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 2024 Authors</a:t>
                      </a:r>
                      <a:endParaRPr lang="en-CA" sz="1600" b="0" dirty="0">
                        <a:effectLst/>
                        <a:latin typeface="+mn-lt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State of AI in Brain Tumor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Low-cost Clinical Deployment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</a:rPr>
                        <a:t>Bioinformatics &amp; Radiomics of early detection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676295"/>
                  </a:ext>
                </a:extLst>
              </a:tr>
              <a:tr h="36591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1:30 – 3:00 pm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Afternoon Tea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Team Photos</a:t>
                      </a:r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panose="020B0604020202020204" pitchFamily="34" charset="0"/>
                        </a:rPr>
                        <a:t> </a:t>
                      </a: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215772"/>
                  </a:ext>
                </a:extLst>
              </a:tr>
              <a:tr h="5449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03:00 – 4:30pm</a:t>
                      </a:r>
                      <a:endParaRPr lang="en-CA" sz="16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Ubuntu II</a:t>
                      </a:r>
                      <a:endParaRPr lang="en-CA" sz="16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Team Exercise, Recode</a:t>
                      </a:r>
                      <a:br>
                        <a:rPr lang="en-US" sz="1600" b="0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b="1" i="0" u="none" strike="noStrike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Program evaluation</a:t>
                      </a: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Team Exercise, Recode</a:t>
                      </a:r>
                      <a:endParaRPr lang="en-CA" sz="16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Team Exercise, Recode</a:t>
                      </a:r>
                      <a:endParaRPr lang="en-CA" sz="16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Team Exercise, Recode</a:t>
                      </a:r>
                      <a:endParaRPr lang="en-CA" sz="16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134" marR="191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  Capstone Project Presentations</a:t>
                      </a:r>
                      <a:endParaRPr lang="en-CA" sz="1600" dirty="0">
                        <a:effectLst/>
                        <a:latin typeface="+mn-lt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3253857"/>
                  </a:ext>
                </a:extLst>
              </a:tr>
              <a:tr h="33530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4:30pm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endParaRPr lang="en-CA" sz="1600" dirty="0">
                        <a:effectLst/>
                        <a:highlight>
                          <a:srgbClr val="FDEADA"/>
                        </a:highlight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DEADA"/>
                          </a:highlight>
                          <a:latin typeface="+mn-lt"/>
                          <a:ea typeface="Calibri" panose="020F0502020204030204" pitchFamily="34" charset="0"/>
                        </a:rPr>
                        <a:t>Adjourn</a:t>
                      </a:r>
                      <a:endParaRPr lang="en-CA" sz="1600" dirty="0">
                        <a:effectLst/>
                        <a:highlight>
                          <a:srgbClr val="FDEADA"/>
                        </a:highlight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Closing Plenary</a:t>
                      </a:r>
                      <a:endParaRPr lang="en-CA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120477"/>
                  </a:ext>
                </a:extLst>
              </a:tr>
              <a:tr h="36591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>
                          <a:solidFill>
                            <a:srgbClr val="24292F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Calibri" panose="020F0502020204030204" pitchFamily="34" charset="0"/>
                        </a:rPr>
                        <a:t>5:30pm</a:t>
                      </a:r>
                      <a:endParaRPr lang="en-CA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b="1" dirty="0">
                          <a:solidFill>
                            <a:srgbClr val="24292F"/>
                          </a:solidFill>
                          <a:effectLst/>
                          <a:highlight>
                            <a:srgbClr val="FDEADA"/>
                          </a:highlight>
                          <a:latin typeface="+mn-lt"/>
                          <a:ea typeface="Calibri" panose="020F0502020204030204" pitchFamily="34" charset="0"/>
                        </a:rPr>
                        <a:t>Team Photos</a:t>
                      </a:r>
                      <a:endParaRPr lang="en-CA" sz="1600" dirty="0">
                        <a:effectLst/>
                        <a:highlight>
                          <a:srgbClr val="FDEADA"/>
                        </a:highlight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CA" sz="1600" dirty="0">
                          <a:solidFill>
                            <a:srgbClr val="24292F"/>
                          </a:solidFill>
                          <a:effectLst/>
                          <a:highlight>
                            <a:srgbClr val="FDEADA"/>
                          </a:highlight>
                          <a:latin typeface="+mn-lt"/>
                          <a:ea typeface="Calibri" panose="020F0502020204030204" pitchFamily="34" charset="0"/>
                        </a:rPr>
                        <a:t>Group Dinner</a:t>
                      </a:r>
                      <a:endParaRPr lang="en-CA" sz="1600" dirty="0">
                        <a:effectLst/>
                        <a:highlight>
                          <a:srgbClr val="FDEADA"/>
                        </a:highlight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12756" marR="1275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049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3245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E122D-FA8E-135F-2453-AC96FB5DC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8144570C-D114-3A13-70DF-5D11D1E69083}"/>
              </a:ext>
            </a:extLst>
          </p:cNvPr>
          <p:cNvGrpSpPr/>
          <p:nvPr/>
        </p:nvGrpSpPr>
        <p:grpSpPr>
          <a:xfrm>
            <a:off x="-1" y="380185"/>
            <a:ext cx="18287999" cy="1297030"/>
            <a:chOff x="-1" y="380185"/>
            <a:chExt cx="18287999" cy="1297030"/>
          </a:xfrm>
        </p:grpSpPr>
        <p:grpSp>
          <p:nvGrpSpPr>
            <p:cNvPr id="64" name="Group 2">
              <a:extLst>
                <a:ext uri="{FF2B5EF4-FFF2-40B4-BE49-F238E27FC236}">
                  <a16:creationId xmlns:a16="http://schemas.microsoft.com/office/drawing/2014/main" id="{8811697C-F0E7-75D4-53B6-577A584157D0}"/>
                </a:ext>
              </a:extLst>
            </p:cNvPr>
            <p:cNvGrpSpPr/>
            <p:nvPr/>
          </p:nvGrpSpPr>
          <p:grpSpPr>
            <a:xfrm rot="-10800000">
              <a:off x="-1" y="380185"/>
              <a:ext cx="18287999" cy="1297030"/>
              <a:chOff x="0" y="0"/>
              <a:chExt cx="5146429" cy="341605"/>
            </a:xfrm>
            <a:solidFill>
              <a:schemeClr val="tx1"/>
            </a:solidFill>
          </p:grpSpPr>
          <p:sp>
            <p:nvSpPr>
              <p:cNvPr id="65" name="Freeform 3">
                <a:extLst>
                  <a:ext uri="{FF2B5EF4-FFF2-40B4-BE49-F238E27FC236}">
                    <a16:creationId xmlns:a16="http://schemas.microsoft.com/office/drawing/2014/main" id="{D3269E6E-7418-0E86-1073-F962F9AF2BC7}"/>
                  </a:ext>
                </a:extLst>
              </p:cNvPr>
              <p:cNvSpPr/>
              <p:nvPr/>
            </p:nvSpPr>
            <p:spPr>
              <a:xfrm>
                <a:off x="0" y="0"/>
                <a:ext cx="5146429" cy="341605"/>
              </a:xfrm>
              <a:custGeom>
                <a:avLst/>
                <a:gdLst/>
                <a:ahLst/>
                <a:cxnLst/>
                <a:rect l="l" t="t" r="r" b="b"/>
                <a:pathLst>
                  <a:path w="5146429" h="341605">
                    <a:moveTo>
                      <a:pt x="0" y="0"/>
                    </a:moveTo>
                    <a:lnTo>
                      <a:pt x="5146429" y="0"/>
                    </a:lnTo>
                    <a:lnTo>
                      <a:pt x="5146429" y="341605"/>
                    </a:lnTo>
                    <a:lnTo>
                      <a:pt x="0" y="341605"/>
                    </a:lnTo>
                    <a:close/>
                  </a:path>
                </a:pathLst>
              </a:custGeom>
              <a:grpFill/>
              <a:ln>
                <a:solidFill>
                  <a:srgbClr val="0B4F8E"/>
                </a:solidFill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6" name="TextBox 4">
                <a:extLst>
                  <a:ext uri="{FF2B5EF4-FFF2-40B4-BE49-F238E27FC236}">
                    <a16:creationId xmlns:a16="http://schemas.microsoft.com/office/drawing/2014/main" id="{1E00CA92-F454-008A-A87B-2C0ECDA0B229}"/>
                  </a:ext>
                </a:extLst>
              </p:cNvPr>
              <p:cNvSpPr txBox="1"/>
              <p:nvPr/>
            </p:nvSpPr>
            <p:spPr>
              <a:xfrm>
                <a:off x="0" y="9525"/>
                <a:ext cx="5146429" cy="332080"/>
              </a:xfrm>
              <a:prstGeom prst="rect">
                <a:avLst/>
              </a:prstGeom>
              <a:grpFill/>
              <a:ln>
                <a:solidFill>
                  <a:srgbClr val="0B4F8E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31589A0B-06AB-AB0E-70C6-E9F85C4B1FB8}"/>
                </a:ext>
              </a:extLst>
            </p:cNvPr>
            <p:cNvSpPr/>
            <p:nvPr/>
          </p:nvSpPr>
          <p:spPr>
            <a:xfrm>
              <a:off x="16828124" y="462098"/>
              <a:ext cx="862353" cy="1159239"/>
            </a:xfrm>
            <a:custGeom>
              <a:avLst/>
              <a:gdLst/>
              <a:ahLst/>
              <a:cxnLst/>
              <a:rect l="l" t="t" r="r" b="b"/>
              <a:pathLst>
                <a:path w="862353" h="1159239">
                  <a:moveTo>
                    <a:pt x="0" y="0"/>
                  </a:moveTo>
                  <a:lnTo>
                    <a:pt x="862352" y="0"/>
                  </a:lnTo>
                  <a:lnTo>
                    <a:pt x="862352" y="1159239"/>
                  </a:lnTo>
                  <a:lnTo>
                    <a:pt x="0" y="115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61" name="TextBox 10">
            <a:extLst>
              <a:ext uri="{FF2B5EF4-FFF2-40B4-BE49-F238E27FC236}">
                <a16:creationId xmlns:a16="http://schemas.microsoft.com/office/drawing/2014/main" id="{1B5552A5-D1E4-BF7D-34CC-5827A9A61EE0}"/>
              </a:ext>
            </a:extLst>
          </p:cNvPr>
          <p:cNvSpPr txBox="1"/>
          <p:nvPr/>
        </p:nvSpPr>
        <p:spPr>
          <a:xfrm>
            <a:off x="626159" y="549623"/>
            <a:ext cx="8136841" cy="868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Hackathon Mode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E9054AB-594D-830D-F8CC-5A4246139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543431"/>
              </p:ext>
            </p:extLst>
          </p:nvPr>
        </p:nvGraphicFramePr>
        <p:xfrm>
          <a:off x="626158" y="2095500"/>
          <a:ext cx="8365442" cy="6156960"/>
        </p:xfrm>
        <a:graphic>
          <a:graphicData uri="http://schemas.openxmlformats.org/drawingml/2006/table">
            <a:tbl>
              <a:tblPr/>
              <a:tblGrid>
                <a:gridCol w="818452">
                  <a:extLst>
                    <a:ext uri="{9D8B030D-6E8A-4147-A177-3AD203B41FA5}">
                      <a16:colId xmlns:a16="http://schemas.microsoft.com/office/drawing/2014/main" val="577231017"/>
                    </a:ext>
                  </a:extLst>
                </a:gridCol>
                <a:gridCol w="4727590">
                  <a:extLst>
                    <a:ext uri="{9D8B030D-6E8A-4147-A177-3AD203B41FA5}">
                      <a16:colId xmlns:a16="http://schemas.microsoft.com/office/drawing/2014/main" val="2228710542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3314283616"/>
                    </a:ext>
                  </a:extLst>
                </a:gridCol>
              </a:tblGrid>
              <a:tr h="2390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SN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Team Name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Brain Hack Mode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38446"/>
                  </a:ext>
                </a:extLst>
              </a:tr>
              <a:tr h="2390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Botswana-Ai </a:t>
                      </a:r>
                      <a:r>
                        <a:rPr lang="en-CA" sz="2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MedVisionaries</a:t>
                      </a:r>
                      <a:endParaRPr lang="en-CA" sz="2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EE8600"/>
                          </a:solidFill>
                          <a:effectLst/>
                          <a:latin typeface="Arial" panose="020B0604020202020204" pitchFamily="34" charset="0"/>
                        </a:rPr>
                        <a:t>Onsite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335483"/>
                  </a:ext>
                </a:extLst>
              </a:tr>
              <a:tr h="2390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Arabic-GrokBrain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Online 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0011064"/>
                  </a:ext>
                </a:extLst>
              </a:tr>
              <a:tr h="2390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Algeria-AIFennecs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Online 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7723975"/>
                  </a:ext>
                </a:extLst>
              </a:tr>
              <a:tr h="2390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Nepal-Team </a:t>
                      </a:r>
                      <a:r>
                        <a:rPr lang="en-CA" sz="2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Saipal</a:t>
                      </a:r>
                      <a:endParaRPr lang="en-CA" sz="2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EE8600"/>
                          </a:solidFill>
                          <a:effectLst/>
                          <a:latin typeface="Arial" panose="020B0604020202020204" pitchFamily="34" charset="0"/>
                        </a:rPr>
                        <a:t>Onsite 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96893"/>
                  </a:ext>
                </a:extLst>
              </a:tr>
              <a:tr h="2390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Uganda-Pearl AI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EE8600"/>
                          </a:solidFill>
                          <a:effectLst/>
                          <a:latin typeface="Arial" panose="020B0604020202020204" pitchFamily="34" charset="0"/>
                        </a:rPr>
                        <a:t>Onsite 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860425"/>
                  </a:ext>
                </a:extLst>
              </a:tr>
              <a:tr h="2390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Ethiopia-Adwa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Online 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014988"/>
                  </a:ext>
                </a:extLst>
              </a:tr>
              <a:tr h="2390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Tanzania-Serengeti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EE8600"/>
                          </a:solidFill>
                          <a:effectLst/>
                          <a:latin typeface="Arial" panose="020B0604020202020204" pitchFamily="34" charset="0"/>
                        </a:rPr>
                        <a:t>Onsite</a:t>
                      </a:r>
                      <a:r>
                        <a:rPr lang="en-CA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334290"/>
                  </a:ext>
                </a:extLst>
              </a:tr>
              <a:tr h="2390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Morocco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Online  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43497"/>
                  </a:ext>
                </a:extLst>
              </a:tr>
              <a:tr h="2390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Diaspora-Diaspora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Online  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696740"/>
                  </a:ext>
                </a:extLst>
              </a:tr>
              <a:tr h="2390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Team Wakanda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Online 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112039"/>
                  </a:ext>
                </a:extLst>
              </a:tr>
              <a:tr h="2390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Kenya-</a:t>
                      </a:r>
                      <a:r>
                        <a:rPr lang="en-CA" sz="2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Afyaspark_ke</a:t>
                      </a:r>
                      <a:endParaRPr lang="en-CA" sz="2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Online  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245137"/>
                  </a:ext>
                </a:extLst>
              </a:tr>
              <a:tr h="2390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Rwanda-Limitless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Online</a:t>
                      </a:r>
                      <a:r>
                        <a:rPr lang="en-CA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6096834"/>
                  </a:ext>
                </a:extLst>
              </a:tr>
              <a:tr h="2390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Senegal I-Teranga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EE8600"/>
                          </a:solidFill>
                          <a:effectLst/>
                          <a:latin typeface="Arial" panose="020B0604020202020204" pitchFamily="34" charset="0"/>
                        </a:rPr>
                        <a:t>Onsite 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078322"/>
                  </a:ext>
                </a:extLst>
              </a:tr>
              <a:tr h="2390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Senegal II-Jolof Health AI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EE8600"/>
                          </a:solidFill>
                          <a:effectLst/>
                          <a:latin typeface="Arial" panose="020B0604020202020204" pitchFamily="34" charset="0"/>
                        </a:rPr>
                        <a:t>Onsite 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9848987"/>
                  </a:ext>
                </a:extLst>
              </a:tr>
              <a:tr h="2390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Ghana Kumasi-Neuro-Ashanti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Online</a:t>
                      </a:r>
                      <a:r>
                        <a:rPr lang="en-CA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21490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E861D8-644D-BAC8-4E79-456D95224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488484"/>
              </p:ext>
            </p:extLst>
          </p:nvPr>
        </p:nvGraphicFramePr>
        <p:xfrm>
          <a:off x="9325035" y="2079374"/>
          <a:ext cx="8365442" cy="6156960"/>
        </p:xfrm>
        <a:graphic>
          <a:graphicData uri="http://schemas.openxmlformats.org/drawingml/2006/table">
            <a:tbl>
              <a:tblPr/>
              <a:tblGrid>
                <a:gridCol w="818452">
                  <a:extLst>
                    <a:ext uri="{9D8B030D-6E8A-4147-A177-3AD203B41FA5}">
                      <a16:colId xmlns:a16="http://schemas.microsoft.com/office/drawing/2014/main" val="577231017"/>
                    </a:ext>
                  </a:extLst>
                </a:gridCol>
                <a:gridCol w="4727590">
                  <a:extLst>
                    <a:ext uri="{9D8B030D-6E8A-4147-A177-3AD203B41FA5}">
                      <a16:colId xmlns:a16="http://schemas.microsoft.com/office/drawing/2014/main" val="2228710542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3314283616"/>
                    </a:ext>
                  </a:extLst>
                </a:gridCol>
              </a:tblGrid>
              <a:tr h="2390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SN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Team Name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Brain Hack Mode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38446"/>
                  </a:ext>
                </a:extLst>
              </a:tr>
              <a:tr h="2390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Ghana Tamale-Baobab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EE8600"/>
                          </a:solidFill>
                          <a:effectLst/>
                          <a:latin typeface="Arial" panose="020B0604020202020204" pitchFamily="34" charset="0"/>
                        </a:rPr>
                        <a:t>Onsite</a:t>
                      </a:r>
                      <a:r>
                        <a:rPr lang="en-CA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335483"/>
                  </a:ext>
                </a:extLst>
              </a:tr>
              <a:tr h="2390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Team French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CA" sz="2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Online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0011064"/>
                  </a:ext>
                </a:extLst>
              </a:tr>
              <a:tr h="2390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Lagos 1-Lag1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EE8600"/>
                          </a:solidFill>
                          <a:effectLst/>
                          <a:latin typeface="Arial" panose="020B0604020202020204" pitchFamily="34" charset="0"/>
                        </a:rPr>
                        <a:t>Onsite 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7723975"/>
                  </a:ext>
                </a:extLst>
              </a:tr>
              <a:tr h="2390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Lagos II-Team AfirikAI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EE8600"/>
                          </a:solidFill>
                          <a:effectLst/>
                          <a:latin typeface="Arial" panose="020B0604020202020204" pitchFamily="34" charset="0"/>
                        </a:rPr>
                        <a:t>Onsite 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96893"/>
                  </a:ext>
                </a:extLst>
              </a:tr>
              <a:tr h="2390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Lagos III-SynaptiQ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EE8600"/>
                          </a:solidFill>
                          <a:effectLst/>
                          <a:latin typeface="Arial" panose="020B0604020202020204" pitchFamily="34" charset="0"/>
                        </a:rPr>
                        <a:t>Onsite 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860425"/>
                  </a:ext>
                </a:extLst>
              </a:tr>
              <a:tr h="2390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Nigeria North East-Savanah AI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CA" sz="2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Online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014988"/>
                  </a:ext>
                </a:extLst>
              </a:tr>
              <a:tr h="2390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Nigeria Oyo-Oyo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EE8600"/>
                          </a:solidFill>
                          <a:effectLst/>
                          <a:latin typeface="Arial" panose="020B0604020202020204" pitchFamily="34" charset="0"/>
                        </a:rPr>
                        <a:t>Onsite* 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334290"/>
                  </a:ext>
                </a:extLst>
              </a:tr>
              <a:tr h="2390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Kano-</a:t>
                      </a:r>
                      <a:r>
                        <a:rPr lang="en-CA" sz="2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Tumbin</a:t>
                      </a:r>
                      <a:r>
                        <a:rPr lang="en-CA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Giwa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EE8600"/>
                          </a:solidFill>
                          <a:effectLst/>
                          <a:latin typeface="Arial" panose="020B0604020202020204" pitchFamily="34" charset="0"/>
                        </a:rPr>
                        <a:t>Onsite 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43497"/>
                  </a:ext>
                </a:extLst>
              </a:tr>
              <a:tr h="2390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Nigeria South East-Ògànírú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Online 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696740"/>
                  </a:ext>
                </a:extLst>
              </a:tr>
              <a:tr h="2390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Nigeria South </a:t>
                      </a:r>
                      <a:r>
                        <a:rPr lang="en-CA" sz="2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South</a:t>
                      </a:r>
                      <a:endParaRPr lang="en-CA" sz="2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Online 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112039"/>
                  </a:ext>
                </a:extLst>
              </a:tr>
              <a:tr h="2390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Abuja-HaskeAI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Online 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245137"/>
                  </a:ext>
                </a:extLst>
              </a:tr>
              <a:tr h="2390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Team Minna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EE8600"/>
                          </a:solidFill>
                          <a:effectLst/>
                          <a:latin typeface="Arial" panose="020B0604020202020204" pitchFamily="34" charset="0"/>
                        </a:rPr>
                        <a:t>Onsite</a:t>
                      </a:r>
                      <a:r>
                        <a:rPr lang="en-CA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6096834"/>
                  </a:ext>
                </a:extLst>
              </a:tr>
              <a:tr h="2390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Nigeria North Central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Online 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078322"/>
                  </a:ext>
                </a:extLst>
              </a:tr>
              <a:tr h="2390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South Africa -Sparkans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Online 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9848987"/>
                  </a:ext>
                </a:extLst>
              </a:tr>
              <a:tr h="2390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Nigeria South </a:t>
                      </a:r>
                      <a:r>
                        <a:rPr lang="en-CA" sz="2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South</a:t>
                      </a:r>
                      <a:endParaRPr lang="en-CA" sz="2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Online 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214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139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C0073-4A4E-C72A-B69D-E32EB3FA2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450B77F-F0D1-61FD-3BBF-5776ED7063FA}"/>
              </a:ext>
            </a:extLst>
          </p:cNvPr>
          <p:cNvGrpSpPr/>
          <p:nvPr/>
        </p:nvGrpSpPr>
        <p:grpSpPr>
          <a:xfrm>
            <a:off x="0" y="0"/>
            <a:ext cx="4238097" cy="10287000"/>
            <a:chOff x="0" y="0"/>
            <a:chExt cx="2833551" cy="697571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49F813C-5B68-03DE-D611-BB06DFB65151}"/>
                </a:ext>
              </a:extLst>
            </p:cNvPr>
            <p:cNvSpPr/>
            <p:nvPr/>
          </p:nvSpPr>
          <p:spPr>
            <a:xfrm>
              <a:off x="0" y="0"/>
              <a:ext cx="2833551" cy="6975710"/>
            </a:xfrm>
            <a:custGeom>
              <a:avLst/>
              <a:gdLst/>
              <a:ahLst/>
              <a:cxnLst/>
              <a:rect l="l" t="t" r="r" b="b"/>
              <a:pathLst>
                <a:path w="2833551" h="6975710">
                  <a:moveTo>
                    <a:pt x="0" y="0"/>
                  </a:moveTo>
                  <a:lnTo>
                    <a:pt x="2833551" y="0"/>
                  </a:lnTo>
                  <a:lnTo>
                    <a:pt x="2833551" y="6975710"/>
                  </a:lnTo>
                  <a:lnTo>
                    <a:pt x="0" y="69757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CA" sz="14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861D460-F055-DA38-DF3D-AF8E6C5DC708}"/>
                </a:ext>
              </a:extLst>
            </p:cNvPr>
            <p:cNvSpPr txBox="1"/>
            <p:nvPr/>
          </p:nvSpPr>
          <p:spPr>
            <a:xfrm>
              <a:off x="0" y="-19050"/>
              <a:ext cx="2833551" cy="6994760"/>
            </a:xfrm>
            <a:prstGeom prst="rect">
              <a:avLst/>
            </a:prstGeom>
          </p:spPr>
          <p:txBody>
            <a:bodyPr lIns="27015" tIns="27015" rIns="27015" bIns="27015" rtlCol="0" anchor="ctr"/>
            <a:lstStyle/>
            <a:p>
              <a:pPr algn="ctr">
                <a:lnSpc>
                  <a:spcPts val="1043"/>
                </a:lnSpc>
                <a:spcBef>
                  <a:spcPct val="0"/>
                </a:spcBef>
              </a:pPr>
              <a:endParaRPr sz="1400"/>
            </a:p>
          </p:txBody>
        </p: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840A0BCF-0A69-C859-7242-48693E46B771}"/>
              </a:ext>
            </a:extLst>
          </p:cNvPr>
          <p:cNvSpPr/>
          <p:nvPr/>
        </p:nvSpPr>
        <p:spPr>
          <a:xfrm>
            <a:off x="1388386" y="5080477"/>
            <a:ext cx="1589243" cy="1517726"/>
          </a:xfrm>
          <a:custGeom>
            <a:avLst/>
            <a:gdLst/>
            <a:ahLst/>
            <a:cxnLst/>
            <a:rect l="l" t="t" r="r" b="b"/>
            <a:pathLst>
              <a:path w="1589242" h="1517726">
                <a:moveTo>
                  <a:pt x="0" y="0"/>
                </a:moveTo>
                <a:lnTo>
                  <a:pt x="1589242" y="0"/>
                </a:lnTo>
                <a:lnTo>
                  <a:pt x="1589242" y="1517726"/>
                </a:lnTo>
                <a:lnTo>
                  <a:pt x="0" y="1517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sz="1400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889D327B-C39E-CF25-09B1-200BC9E8595C}"/>
              </a:ext>
            </a:extLst>
          </p:cNvPr>
          <p:cNvSpPr/>
          <p:nvPr/>
        </p:nvSpPr>
        <p:spPr>
          <a:xfrm>
            <a:off x="435044" y="8289770"/>
            <a:ext cx="1215758" cy="1330451"/>
          </a:xfrm>
          <a:custGeom>
            <a:avLst/>
            <a:gdLst/>
            <a:ahLst/>
            <a:cxnLst/>
            <a:rect l="l" t="t" r="r" b="b"/>
            <a:pathLst>
              <a:path w="1215757" h="1330451">
                <a:moveTo>
                  <a:pt x="0" y="0"/>
                </a:moveTo>
                <a:lnTo>
                  <a:pt x="1215757" y="0"/>
                </a:lnTo>
                <a:lnTo>
                  <a:pt x="1215757" y="1330450"/>
                </a:lnTo>
                <a:lnTo>
                  <a:pt x="0" y="1330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 sz="1400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ADE76887-6D9E-2680-F3AE-9F9CF99443EB}"/>
              </a:ext>
            </a:extLst>
          </p:cNvPr>
          <p:cNvSpPr/>
          <p:nvPr/>
        </p:nvSpPr>
        <p:spPr>
          <a:xfrm>
            <a:off x="2361741" y="8289770"/>
            <a:ext cx="1315848" cy="1315848"/>
          </a:xfrm>
          <a:custGeom>
            <a:avLst/>
            <a:gdLst/>
            <a:ahLst/>
            <a:cxnLst/>
            <a:rect l="l" t="t" r="r" b="b"/>
            <a:pathLst>
              <a:path w="1315848" h="1315848">
                <a:moveTo>
                  <a:pt x="0" y="0"/>
                </a:moveTo>
                <a:lnTo>
                  <a:pt x="1315849" y="0"/>
                </a:lnTo>
                <a:lnTo>
                  <a:pt x="1315849" y="1315848"/>
                </a:lnTo>
                <a:lnTo>
                  <a:pt x="0" y="13158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 sz="1400"/>
          </a:p>
        </p:txBody>
      </p:sp>
      <p:sp>
        <p:nvSpPr>
          <p:cNvPr id="59" name="TextBox 59">
            <a:extLst>
              <a:ext uri="{FF2B5EF4-FFF2-40B4-BE49-F238E27FC236}">
                <a16:creationId xmlns:a16="http://schemas.microsoft.com/office/drawing/2014/main" id="{B206FA40-23E6-FE31-6204-334420857128}"/>
              </a:ext>
            </a:extLst>
          </p:cNvPr>
          <p:cNvSpPr txBox="1"/>
          <p:nvPr/>
        </p:nvSpPr>
        <p:spPr>
          <a:xfrm>
            <a:off x="571484" y="3116084"/>
            <a:ext cx="3117072" cy="723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6"/>
              </a:lnSpc>
            </a:pPr>
            <a:r>
              <a:rPr lang="en-US" sz="2813" b="1" dirty="0">
                <a:solidFill>
                  <a:srgbClr val="FF9900">
                    <a:alpha val="80000"/>
                  </a:srgbClr>
                </a:solidFill>
                <a:latin typeface="Archivo Black"/>
              </a:rPr>
              <a:t> </a:t>
            </a:r>
            <a:r>
              <a:rPr lang="en-US" sz="2813" b="1" dirty="0" err="1">
                <a:solidFill>
                  <a:srgbClr val="FF9900">
                    <a:alpha val="80000"/>
                  </a:srgbClr>
                </a:solidFill>
                <a:latin typeface="Archivo Black"/>
              </a:rPr>
              <a:t>BraTS</a:t>
            </a:r>
            <a:r>
              <a:rPr lang="en-US" sz="2813" b="1" dirty="0">
                <a:solidFill>
                  <a:srgbClr val="FF9900">
                    <a:alpha val="80000"/>
                  </a:srgbClr>
                </a:solidFill>
                <a:latin typeface="Archivo Black"/>
              </a:rPr>
              <a:t>-AFRICA</a:t>
            </a:r>
          </a:p>
          <a:p>
            <a:pPr algn="ctr">
              <a:lnSpc>
                <a:spcPts val="2786"/>
              </a:lnSpc>
            </a:pPr>
            <a:r>
              <a:rPr lang="en-US" sz="2813" b="1" dirty="0" err="1">
                <a:solidFill>
                  <a:srgbClr val="FF9900">
                    <a:alpha val="80000"/>
                  </a:srgbClr>
                </a:solidFill>
                <a:latin typeface="Archivo Black"/>
              </a:rPr>
              <a:t>BrainHack</a:t>
            </a:r>
            <a:r>
              <a:rPr lang="en-US" sz="2813" b="1" dirty="0">
                <a:solidFill>
                  <a:srgbClr val="FF9900">
                    <a:alpha val="80000"/>
                  </a:srgbClr>
                </a:solidFill>
                <a:latin typeface="Archivo Black"/>
              </a:rPr>
              <a:t> 2025</a:t>
            </a:r>
          </a:p>
        </p:txBody>
      </p:sp>
      <p:sp>
        <p:nvSpPr>
          <p:cNvPr id="60" name="TextBox 60">
            <a:extLst>
              <a:ext uri="{FF2B5EF4-FFF2-40B4-BE49-F238E27FC236}">
                <a16:creationId xmlns:a16="http://schemas.microsoft.com/office/drawing/2014/main" id="{1FDF16DC-24E7-EFB1-2985-F0DCB19AB62C}"/>
              </a:ext>
            </a:extLst>
          </p:cNvPr>
          <p:cNvSpPr txBox="1"/>
          <p:nvPr/>
        </p:nvSpPr>
        <p:spPr>
          <a:xfrm>
            <a:off x="-315449" y="2463141"/>
            <a:ext cx="487754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914D"/>
                </a:solidFill>
                <a:latin typeface="Norwester"/>
              </a:rPr>
              <a:t>SPARK ACADEMY</a:t>
            </a:r>
          </a:p>
        </p:txBody>
      </p:sp>
      <p:sp>
        <p:nvSpPr>
          <p:cNvPr id="61" name="TextBox 61">
            <a:extLst>
              <a:ext uri="{FF2B5EF4-FFF2-40B4-BE49-F238E27FC236}">
                <a16:creationId xmlns:a16="http://schemas.microsoft.com/office/drawing/2014/main" id="{DC723A24-14B9-0A50-AE2A-465D478AFD8B}"/>
              </a:ext>
            </a:extLst>
          </p:cNvPr>
          <p:cNvSpPr txBox="1"/>
          <p:nvPr/>
        </p:nvSpPr>
        <p:spPr>
          <a:xfrm>
            <a:off x="363020" y="3924513"/>
            <a:ext cx="3512058" cy="337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7" b="1" dirty="0">
                <a:solidFill>
                  <a:srgbClr val="FFFFFF"/>
                </a:solidFill>
                <a:latin typeface="Montserrat Classic Bold"/>
              </a:rPr>
              <a:t>12 - 16th May 2025</a:t>
            </a:r>
          </a:p>
        </p:txBody>
      </p:sp>
      <p:sp>
        <p:nvSpPr>
          <p:cNvPr id="62" name="TextBox 62">
            <a:extLst>
              <a:ext uri="{FF2B5EF4-FFF2-40B4-BE49-F238E27FC236}">
                <a16:creationId xmlns:a16="http://schemas.microsoft.com/office/drawing/2014/main" id="{011D4D6E-AAEA-6EA9-340E-7113422F34CB}"/>
              </a:ext>
            </a:extLst>
          </p:cNvPr>
          <p:cNvSpPr txBox="1"/>
          <p:nvPr/>
        </p:nvSpPr>
        <p:spPr>
          <a:xfrm>
            <a:off x="303626" y="9929372"/>
            <a:ext cx="3630846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4"/>
              </a:lnSpc>
            </a:pPr>
            <a:r>
              <a:rPr lang="en-US" sz="1500" i="1" dirty="0">
                <a:solidFill>
                  <a:srgbClr val="FF914D"/>
                </a:solidFill>
                <a:latin typeface="Bukhari Script"/>
              </a:rPr>
              <a:t>Train for Change, from Science to Practice</a:t>
            </a:r>
          </a:p>
        </p:txBody>
      </p:sp>
      <p:sp>
        <p:nvSpPr>
          <p:cNvPr id="63" name="TextBox 63">
            <a:extLst>
              <a:ext uri="{FF2B5EF4-FFF2-40B4-BE49-F238E27FC236}">
                <a16:creationId xmlns:a16="http://schemas.microsoft.com/office/drawing/2014/main" id="{1DDE8C18-8C11-F14D-E4F8-A7BD69036E19}"/>
              </a:ext>
            </a:extLst>
          </p:cNvPr>
          <p:cNvSpPr txBox="1"/>
          <p:nvPr/>
        </p:nvSpPr>
        <p:spPr>
          <a:xfrm>
            <a:off x="6345284" y="476638"/>
            <a:ext cx="10922208" cy="468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74"/>
              </a:lnSpc>
            </a:pPr>
            <a:r>
              <a:rPr lang="en-US" sz="2800" b="1" dirty="0">
                <a:latin typeface="Montserrat Classic Bold"/>
              </a:rPr>
              <a:t>The Sprint AI Training for African Medical Imaging Knowledge Translation </a:t>
            </a:r>
          </a:p>
        </p:txBody>
      </p:sp>
      <p:pic>
        <p:nvPicPr>
          <p:cNvPr id="69" name="Google Shape;138;g1fa1825b022_0_170" descr="Logo&#10;&#10;Description automatically generated with medium confidence">
            <a:extLst>
              <a:ext uri="{FF2B5EF4-FFF2-40B4-BE49-F238E27FC236}">
                <a16:creationId xmlns:a16="http://schemas.microsoft.com/office/drawing/2014/main" id="{90D0CC06-18DC-C033-C299-9F659469436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15069" y="305603"/>
            <a:ext cx="659283" cy="73138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308;p21">
            <a:extLst>
              <a:ext uri="{FF2B5EF4-FFF2-40B4-BE49-F238E27FC236}">
                <a16:creationId xmlns:a16="http://schemas.microsoft.com/office/drawing/2014/main" id="{AA9E08AE-7865-8DE5-43CF-FCDA484707D0}"/>
              </a:ext>
            </a:extLst>
          </p:cNvPr>
          <p:cNvSpPr txBox="1"/>
          <p:nvPr/>
        </p:nvSpPr>
        <p:spPr>
          <a:xfrm>
            <a:off x="4393161" y="2966470"/>
            <a:ext cx="5562600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CA" sz="32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Attendance !!!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CA" sz="32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CA" sz="32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r>
              <a:rPr lang="en-CA" sz="32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% attendance is required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CA" sz="32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CA" sz="32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Always Login with your full name and email address used during registrations!!</a:t>
            </a:r>
            <a:endParaRPr sz="32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308;p21">
            <a:extLst>
              <a:ext uri="{FF2B5EF4-FFF2-40B4-BE49-F238E27FC236}">
                <a16:creationId xmlns:a16="http://schemas.microsoft.com/office/drawing/2014/main" id="{1CF62642-554A-94EC-5EB7-7CE9665F3815}"/>
              </a:ext>
            </a:extLst>
          </p:cNvPr>
          <p:cNvSpPr txBox="1"/>
          <p:nvPr/>
        </p:nvSpPr>
        <p:spPr>
          <a:xfrm>
            <a:off x="10210800" y="6761678"/>
            <a:ext cx="7839864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CA" sz="32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Seminars and Presentations are on </a:t>
            </a:r>
            <a:r>
              <a:rPr lang="en-CA" sz="3200" b="1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Fourwaves</a:t>
            </a:r>
            <a:endParaRPr lang="en-CA" sz="32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CA" sz="32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CA" sz="32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Team meetings are either in person or virtual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4317A572-EED6-F35F-A205-2CE49A0C7B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769" y="1397258"/>
            <a:ext cx="6858594" cy="4884843"/>
          </a:xfrm>
          <a:prstGeom prst="rect">
            <a:avLst/>
          </a:prstGeom>
        </p:spPr>
      </p:pic>
      <p:sp>
        <p:nvSpPr>
          <p:cNvPr id="77" name="TextBox 12">
            <a:extLst>
              <a:ext uri="{FF2B5EF4-FFF2-40B4-BE49-F238E27FC236}">
                <a16:creationId xmlns:a16="http://schemas.microsoft.com/office/drawing/2014/main" id="{E8F3B2DE-B366-8D37-427C-713A0420B929}"/>
              </a:ext>
            </a:extLst>
          </p:cNvPr>
          <p:cNvSpPr txBox="1"/>
          <p:nvPr/>
        </p:nvSpPr>
        <p:spPr>
          <a:xfrm>
            <a:off x="4250183" y="9790298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grpSp>
        <p:nvGrpSpPr>
          <p:cNvPr id="78" name="Group 5">
            <a:extLst>
              <a:ext uri="{FF2B5EF4-FFF2-40B4-BE49-F238E27FC236}">
                <a16:creationId xmlns:a16="http://schemas.microsoft.com/office/drawing/2014/main" id="{6FA083BA-ABF8-0E58-15CE-03C83F901246}"/>
              </a:ext>
            </a:extLst>
          </p:cNvPr>
          <p:cNvGrpSpPr/>
          <p:nvPr/>
        </p:nvGrpSpPr>
        <p:grpSpPr>
          <a:xfrm>
            <a:off x="13410215" y="9258300"/>
            <a:ext cx="4821241" cy="989059"/>
            <a:chOff x="0" y="0"/>
            <a:chExt cx="6428322" cy="1318746"/>
          </a:xfrm>
        </p:grpSpPr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61D60947-D87A-A2EC-D7D3-72218DB29881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42344E55-58DE-203A-978A-7C7D332A39A4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id="{8C9E4B39-03B5-E240-AAD7-6A0C3F4C7E70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CA94AF5E-394F-5820-7D3C-7D08B7DAB1A1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63128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1" y="380185"/>
            <a:ext cx="18287999" cy="1297030"/>
            <a:chOff x="0" y="0"/>
            <a:chExt cx="5146429" cy="341605"/>
          </a:xfrm>
          <a:solidFill>
            <a:schemeClr val="tx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/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/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/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26159" y="549623"/>
            <a:ext cx="11654806" cy="86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Week 10: Weekend Tutorial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/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6538" y="1936395"/>
            <a:ext cx="5625118" cy="672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91"/>
              </a:lnSpc>
            </a:pPr>
            <a:r>
              <a:rPr lang="en-US" sz="4454" spc="325" dirty="0" err="1">
                <a:solidFill>
                  <a:srgbClr val="000000"/>
                </a:solidFill>
                <a:latin typeface="Norwester"/>
                <a:ea typeface="Norwester"/>
                <a:cs typeface="Norwester"/>
                <a:sym typeface="Norwester"/>
              </a:rPr>
              <a:t>AGenda</a:t>
            </a:r>
            <a:endParaRPr lang="en-US" sz="4454" spc="325" dirty="0">
              <a:solidFill>
                <a:srgbClr val="000000"/>
              </a:solidFill>
              <a:latin typeface="Norwester"/>
              <a:ea typeface="Norwester"/>
              <a:cs typeface="Norwester"/>
              <a:sym typeface="Norwester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CF0A6B-9D66-48B1-B13F-7CE7DB530AD8}"/>
              </a:ext>
            </a:extLst>
          </p:cNvPr>
          <p:cNvSpPr txBox="1"/>
          <p:nvPr/>
        </p:nvSpPr>
        <p:spPr>
          <a:xfrm>
            <a:off x="346539" y="2867681"/>
            <a:ext cx="14207662" cy="5416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28" lvl="1" indent="-291464" algn="l">
              <a:buFont typeface="Arial"/>
              <a:buChar char="•"/>
            </a:pPr>
            <a:r>
              <a:rPr lang="en-US" sz="3200" b="1" dirty="0">
                <a:latin typeface="Inter Bold"/>
                <a:ea typeface="Inter Bold"/>
                <a:cs typeface="Inter Bold"/>
                <a:sym typeface="Inter Bold"/>
              </a:rPr>
              <a:t>Administrative Updates</a:t>
            </a:r>
          </a:p>
          <a:p>
            <a:pPr marL="582928" lvl="1" indent="-291464" algn="l">
              <a:lnSpc>
                <a:spcPct val="150000"/>
              </a:lnSpc>
              <a:buFont typeface="Arial"/>
              <a:buChar char="•"/>
            </a:pPr>
            <a:r>
              <a:rPr lang="en-US" sz="3200" b="1" dirty="0">
                <a:latin typeface="Inter Bold"/>
                <a:ea typeface="Inter Bold"/>
                <a:cs typeface="Inter Bold"/>
                <a:sym typeface="Inter Bold"/>
              </a:rPr>
              <a:t>Clinical Primer: </a:t>
            </a:r>
          </a:p>
          <a:p>
            <a:pPr marL="1040128" lvl="2" indent="-291464">
              <a:lnSpc>
                <a:spcPct val="150000"/>
              </a:lnSpc>
              <a:buFont typeface="Arial"/>
              <a:buChar char="•"/>
            </a:pPr>
            <a:r>
              <a:rPr lang="en-US" sz="3200" b="1" dirty="0">
                <a:solidFill>
                  <a:srgbClr val="EE8600"/>
                </a:solidFill>
                <a:latin typeface="Inter Bold"/>
                <a:ea typeface="Inter Bold"/>
                <a:cs typeface="Inter Bold"/>
                <a:sym typeface="Inter Bold"/>
              </a:rPr>
              <a:t>Preoperative Planning and Diagnosis and Staging</a:t>
            </a:r>
          </a:p>
          <a:p>
            <a:pPr marL="582928" lvl="1" indent="-291464" algn="l">
              <a:buFont typeface="Arial"/>
              <a:buChar char="•"/>
            </a:pPr>
            <a:r>
              <a:rPr lang="en-US" sz="3200" b="1" dirty="0">
                <a:latin typeface="Inter Bold"/>
                <a:ea typeface="Inter Bold"/>
                <a:cs typeface="Inter Bold"/>
                <a:sym typeface="Inter Bold"/>
              </a:rPr>
              <a:t>Computing Basics</a:t>
            </a:r>
          </a:p>
          <a:p>
            <a:pPr marL="1040128" lvl="2" indent="-291464">
              <a:buFont typeface="Arial"/>
              <a:buChar char="•"/>
            </a:pPr>
            <a:r>
              <a:rPr lang="en-US" sz="3200" b="1" dirty="0">
                <a:solidFill>
                  <a:srgbClr val="EE8600"/>
                </a:solidFill>
                <a:latin typeface="Inter Bold"/>
                <a:ea typeface="Inter Bold"/>
                <a:cs typeface="Inter Bold"/>
                <a:sym typeface="Inter Bold"/>
              </a:rPr>
              <a:t>Knowledge Distillation and Meta Learning</a:t>
            </a:r>
          </a:p>
          <a:p>
            <a:pPr marL="1040128" lvl="2" indent="-291464">
              <a:buFont typeface="Arial"/>
              <a:buChar char="•"/>
            </a:pPr>
            <a:r>
              <a:rPr lang="en-US" sz="3200" b="1" dirty="0">
                <a:solidFill>
                  <a:srgbClr val="EE8600"/>
                </a:solidFill>
                <a:latin typeface="Inter Bold"/>
                <a:ea typeface="Inter Bold"/>
                <a:cs typeface="Inter Bold"/>
                <a:sym typeface="Inter Bold"/>
              </a:rPr>
              <a:t>Medical Image Segmentation Using </a:t>
            </a:r>
            <a:r>
              <a:rPr lang="en-US" sz="3200" b="1" dirty="0" err="1">
                <a:solidFill>
                  <a:srgbClr val="EE8600"/>
                </a:solidFill>
                <a:latin typeface="Inter Bold"/>
                <a:ea typeface="Inter Bold"/>
                <a:cs typeface="Inter Bold"/>
                <a:sym typeface="Inter Bold"/>
              </a:rPr>
              <a:t>MedNeXt</a:t>
            </a:r>
            <a:endParaRPr lang="en-US" sz="3200" b="1" dirty="0">
              <a:solidFill>
                <a:srgbClr val="EE86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1040128" lvl="2" indent="-291464">
              <a:buFont typeface="Arial"/>
              <a:buChar char="•"/>
            </a:pPr>
            <a:r>
              <a:rPr lang="en-US" sz="3200" b="1" dirty="0">
                <a:solidFill>
                  <a:srgbClr val="EE8600"/>
                </a:solidFill>
                <a:latin typeface="Inter Bold"/>
                <a:ea typeface="Inter Bold"/>
                <a:cs typeface="Inter Bold"/>
                <a:sym typeface="Inter Bold"/>
              </a:rPr>
              <a:t>Medical Image Segmentation Using </a:t>
            </a:r>
            <a:r>
              <a:rPr lang="en-US" sz="3200" b="1" dirty="0" err="1">
                <a:solidFill>
                  <a:srgbClr val="EE8600"/>
                </a:solidFill>
                <a:latin typeface="Inter Bold"/>
                <a:ea typeface="Inter Bold"/>
                <a:cs typeface="Inter Bold"/>
                <a:sym typeface="Inter Bold"/>
              </a:rPr>
              <a:t>nnUnet</a:t>
            </a:r>
            <a:endParaRPr lang="en-US" sz="3200" b="1" dirty="0">
              <a:solidFill>
                <a:srgbClr val="EE86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1040128" lvl="2" indent="-291464">
              <a:buFont typeface="Arial"/>
              <a:buChar char="•"/>
            </a:pPr>
            <a:r>
              <a:rPr lang="en-US" sz="3200" b="1" dirty="0">
                <a:solidFill>
                  <a:srgbClr val="EE8600"/>
                </a:solidFill>
                <a:latin typeface="Inter Bold"/>
                <a:ea typeface="Inter Bold"/>
                <a:cs typeface="Inter Bold"/>
                <a:sym typeface="Inter Bold"/>
              </a:rPr>
              <a:t>Medical Image Super-Resolution Using Diffusion Model</a:t>
            </a:r>
          </a:p>
          <a:p>
            <a:pPr marL="582928" lvl="1" indent="-291464" algn="l">
              <a:buFont typeface="Arial"/>
              <a:buChar char="•"/>
            </a:pPr>
            <a:r>
              <a:rPr lang="en-US" sz="3200" b="1" dirty="0">
                <a:latin typeface="Inter Bold"/>
                <a:ea typeface="Inter Bold"/>
                <a:cs typeface="Inter Bold"/>
                <a:sym typeface="Inter Bold"/>
              </a:rPr>
              <a:t>General Q &amp; A</a:t>
            </a:r>
          </a:p>
          <a:p>
            <a:pPr marL="582928" lvl="1" indent="-291464" algn="l">
              <a:buFont typeface="Arial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Week 10 Assignment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CE73F-731B-BF71-5606-EF2944BAC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E420F69-A579-7A04-9EF9-660B5E342B99}"/>
              </a:ext>
            </a:extLst>
          </p:cNvPr>
          <p:cNvGrpSpPr/>
          <p:nvPr/>
        </p:nvGrpSpPr>
        <p:grpSpPr>
          <a:xfrm>
            <a:off x="-1" y="380185"/>
            <a:ext cx="18287999" cy="1297030"/>
            <a:chOff x="-1" y="380185"/>
            <a:chExt cx="18287999" cy="1297030"/>
          </a:xfrm>
        </p:grpSpPr>
        <p:grpSp>
          <p:nvGrpSpPr>
            <p:cNvPr id="6" name="Group 2">
              <a:extLst>
                <a:ext uri="{FF2B5EF4-FFF2-40B4-BE49-F238E27FC236}">
                  <a16:creationId xmlns:a16="http://schemas.microsoft.com/office/drawing/2014/main" id="{774AA633-ABD1-0307-87A7-5BAD0A6A6783}"/>
                </a:ext>
              </a:extLst>
            </p:cNvPr>
            <p:cNvGrpSpPr/>
            <p:nvPr/>
          </p:nvGrpSpPr>
          <p:grpSpPr>
            <a:xfrm rot="-10800000">
              <a:off x="-1" y="380185"/>
              <a:ext cx="18287999" cy="1297030"/>
              <a:chOff x="0" y="0"/>
              <a:chExt cx="5146429" cy="341605"/>
            </a:xfrm>
            <a:solidFill>
              <a:schemeClr val="tx1"/>
            </a:solidFill>
          </p:grpSpPr>
          <p:sp>
            <p:nvSpPr>
              <p:cNvPr id="8" name="Freeform 3">
                <a:extLst>
                  <a:ext uri="{FF2B5EF4-FFF2-40B4-BE49-F238E27FC236}">
                    <a16:creationId xmlns:a16="http://schemas.microsoft.com/office/drawing/2014/main" id="{CEFB651D-F912-1F2D-58AC-3FA2EC3F402B}"/>
                  </a:ext>
                </a:extLst>
              </p:cNvPr>
              <p:cNvSpPr/>
              <p:nvPr/>
            </p:nvSpPr>
            <p:spPr>
              <a:xfrm>
                <a:off x="0" y="0"/>
                <a:ext cx="5146429" cy="341605"/>
              </a:xfrm>
              <a:custGeom>
                <a:avLst/>
                <a:gdLst/>
                <a:ahLst/>
                <a:cxnLst/>
                <a:rect l="l" t="t" r="r" b="b"/>
                <a:pathLst>
                  <a:path w="5146429" h="341605">
                    <a:moveTo>
                      <a:pt x="0" y="0"/>
                    </a:moveTo>
                    <a:lnTo>
                      <a:pt x="5146429" y="0"/>
                    </a:lnTo>
                    <a:lnTo>
                      <a:pt x="5146429" y="341605"/>
                    </a:lnTo>
                    <a:lnTo>
                      <a:pt x="0" y="341605"/>
                    </a:lnTo>
                    <a:close/>
                  </a:path>
                </a:pathLst>
              </a:custGeom>
              <a:grpFill/>
              <a:ln>
                <a:solidFill>
                  <a:srgbClr val="0B4F8E"/>
                </a:solidFill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958F5EF4-5D43-2786-561E-618CCC4DCD59}"/>
                  </a:ext>
                </a:extLst>
              </p:cNvPr>
              <p:cNvSpPr txBox="1"/>
              <p:nvPr/>
            </p:nvSpPr>
            <p:spPr>
              <a:xfrm>
                <a:off x="0" y="9525"/>
                <a:ext cx="5146429" cy="332080"/>
              </a:xfrm>
              <a:prstGeom prst="rect">
                <a:avLst/>
              </a:prstGeom>
              <a:grpFill/>
              <a:ln>
                <a:solidFill>
                  <a:srgbClr val="0B4F8E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B404C517-DED0-6C8E-BC16-6AB0E220BFCC}"/>
                </a:ext>
              </a:extLst>
            </p:cNvPr>
            <p:cNvSpPr/>
            <p:nvPr/>
          </p:nvSpPr>
          <p:spPr>
            <a:xfrm>
              <a:off x="16828124" y="462098"/>
              <a:ext cx="862353" cy="1159239"/>
            </a:xfrm>
            <a:custGeom>
              <a:avLst/>
              <a:gdLst/>
              <a:ahLst/>
              <a:cxnLst/>
              <a:rect l="l" t="t" r="r" b="b"/>
              <a:pathLst>
                <a:path w="862353" h="1159239">
                  <a:moveTo>
                    <a:pt x="0" y="0"/>
                  </a:moveTo>
                  <a:lnTo>
                    <a:pt x="862352" y="0"/>
                  </a:lnTo>
                  <a:lnTo>
                    <a:pt x="862352" y="1159239"/>
                  </a:lnTo>
                  <a:lnTo>
                    <a:pt x="0" y="115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0376B782-E18B-8116-0377-2ED1952EE6D7}"/>
              </a:ext>
            </a:extLst>
          </p:cNvPr>
          <p:cNvSpPr txBox="1"/>
          <p:nvPr/>
        </p:nvSpPr>
        <p:spPr>
          <a:xfrm>
            <a:off x="626159" y="549623"/>
            <a:ext cx="8136841" cy="868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Mark Your Calendar</a:t>
            </a:r>
          </a:p>
        </p:txBody>
      </p:sp>
      <p:pic>
        <p:nvPicPr>
          <p:cNvPr id="12" name="Picture 11" descr="A person in a headscarf&#10;&#10;AI-generated content may be incorrect.">
            <a:extLst>
              <a:ext uri="{FF2B5EF4-FFF2-40B4-BE49-F238E27FC236}">
                <a16:creationId xmlns:a16="http://schemas.microsoft.com/office/drawing/2014/main" id="{8D73FA9C-09CB-297C-8C41-F88E5CCC7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897" y="1937631"/>
            <a:ext cx="13477790" cy="7581257"/>
          </a:xfrm>
          <a:prstGeom prst="rect">
            <a:avLst/>
          </a:prstGeom>
        </p:spPr>
      </p:pic>
      <p:sp>
        <p:nvSpPr>
          <p:cNvPr id="13" name="Google Shape;308;p21">
            <a:extLst>
              <a:ext uri="{FF2B5EF4-FFF2-40B4-BE49-F238E27FC236}">
                <a16:creationId xmlns:a16="http://schemas.microsoft.com/office/drawing/2014/main" id="{F70A22BD-16C4-D8C2-B9A1-F76FBF17C641}"/>
              </a:ext>
            </a:extLst>
          </p:cNvPr>
          <p:cNvSpPr txBox="1"/>
          <p:nvPr/>
        </p:nvSpPr>
        <p:spPr>
          <a:xfrm>
            <a:off x="380313" y="5143500"/>
            <a:ext cx="3886200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CA" sz="32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Special Clinical and Imaging Session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CA" sz="3200" b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CA" sz="32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Live on </a:t>
            </a:r>
            <a:r>
              <a:rPr lang="en-CA" sz="32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Fourwaves</a:t>
            </a:r>
            <a:endParaRPr lang="en-CA" sz="32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234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E272C-0CEA-4C6F-E522-8C9BDED11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CB54551B-28F5-7424-3ECC-35AF7C46512B}"/>
              </a:ext>
            </a:extLst>
          </p:cNvPr>
          <p:cNvGrpSpPr/>
          <p:nvPr/>
        </p:nvGrpSpPr>
        <p:grpSpPr>
          <a:xfrm>
            <a:off x="-1" y="380185"/>
            <a:ext cx="18287999" cy="1297030"/>
            <a:chOff x="-1" y="380185"/>
            <a:chExt cx="18287999" cy="1297030"/>
          </a:xfrm>
        </p:grpSpPr>
        <p:grpSp>
          <p:nvGrpSpPr>
            <p:cNvPr id="64" name="Group 2">
              <a:extLst>
                <a:ext uri="{FF2B5EF4-FFF2-40B4-BE49-F238E27FC236}">
                  <a16:creationId xmlns:a16="http://schemas.microsoft.com/office/drawing/2014/main" id="{09C4A85F-4132-4C97-EE1B-0F17DF922FEB}"/>
                </a:ext>
              </a:extLst>
            </p:cNvPr>
            <p:cNvGrpSpPr/>
            <p:nvPr/>
          </p:nvGrpSpPr>
          <p:grpSpPr>
            <a:xfrm rot="-10800000">
              <a:off x="-1" y="380185"/>
              <a:ext cx="18287999" cy="1297030"/>
              <a:chOff x="0" y="0"/>
              <a:chExt cx="5146429" cy="341605"/>
            </a:xfrm>
            <a:solidFill>
              <a:schemeClr val="tx1"/>
            </a:solidFill>
          </p:grpSpPr>
          <p:sp>
            <p:nvSpPr>
              <p:cNvPr id="65" name="Freeform 3">
                <a:extLst>
                  <a:ext uri="{FF2B5EF4-FFF2-40B4-BE49-F238E27FC236}">
                    <a16:creationId xmlns:a16="http://schemas.microsoft.com/office/drawing/2014/main" id="{0A436132-D451-E718-64F8-5832BC31294B}"/>
                  </a:ext>
                </a:extLst>
              </p:cNvPr>
              <p:cNvSpPr/>
              <p:nvPr/>
            </p:nvSpPr>
            <p:spPr>
              <a:xfrm>
                <a:off x="0" y="0"/>
                <a:ext cx="5146429" cy="341605"/>
              </a:xfrm>
              <a:custGeom>
                <a:avLst/>
                <a:gdLst/>
                <a:ahLst/>
                <a:cxnLst/>
                <a:rect l="l" t="t" r="r" b="b"/>
                <a:pathLst>
                  <a:path w="5146429" h="341605">
                    <a:moveTo>
                      <a:pt x="0" y="0"/>
                    </a:moveTo>
                    <a:lnTo>
                      <a:pt x="5146429" y="0"/>
                    </a:lnTo>
                    <a:lnTo>
                      <a:pt x="5146429" y="341605"/>
                    </a:lnTo>
                    <a:lnTo>
                      <a:pt x="0" y="341605"/>
                    </a:lnTo>
                    <a:close/>
                  </a:path>
                </a:pathLst>
              </a:custGeom>
              <a:grpFill/>
              <a:ln>
                <a:solidFill>
                  <a:srgbClr val="0B4F8E"/>
                </a:solidFill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6" name="TextBox 4">
                <a:extLst>
                  <a:ext uri="{FF2B5EF4-FFF2-40B4-BE49-F238E27FC236}">
                    <a16:creationId xmlns:a16="http://schemas.microsoft.com/office/drawing/2014/main" id="{7277E3D9-C783-3255-813D-A17904464503}"/>
                  </a:ext>
                </a:extLst>
              </p:cNvPr>
              <p:cNvSpPr txBox="1"/>
              <p:nvPr/>
            </p:nvSpPr>
            <p:spPr>
              <a:xfrm>
                <a:off x="0" y="9525"/>
                <a:ext cx="5146429" cy="332080"/>
              </a:xfrm>
              <a:prstGeom prst="rect">
                <a:avLst/>
              </a:prstGeom>
              <a:grpFill/>
              <a:ln>
                <a:solidFill>
                  <a:srgbClr val="0B4F8E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9"/>
                  </a:lnSpc>
                </a:pPr>
                <a:endParaRPr/>
              </a:p>
            </p:txBody>
          </p:sp>
        </p:grp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890BB61F-D47B-E3EA-3319-A11EB98E3E44}"/>
                </a:ext>
              </a:extLst>
            </p:cNvPr>
            <p:cNvSpPr/>
            <p:nvPr/>
          </p:nvSpPr>
          <p:spPr>
            <a:xfrm>
              <a:off x="16828124" y="462098"/>
              <a:ext cx="862353" cy="1159239"/>
            </a:xfrm>
            <a:custGeom>
              <a:avLst/>
              <a:gdLst/>
              <a:ahLst/>
              <a:cxnLst/>
              <a:rect l="l" t="t" r="r" b="b"/>
              <a:pathLst>
                <a:path w="862353" h="1159239">
                  <a:moveTo>
                    <a:pt x="0" y="0"/>
                  </a:moveTo>
                  <a:lnTo>
                    <a:pt x="862352" y="0"/>
                  </a:lnTo>
                  <a:lnTo>
                    <a:pt x="862352" y="1159239"/>
                  </a:lnTo>
                  <a:lnTo>
                    <a:pt x="0" y="115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61" name="TextBox 10">
            <a:extLst>
              <a:ext uri="{FF2B5EF4-FFF2-40B4-BE49-F238E27FC236}">
                <a16:creationId xmlns:a16="http://schemas.microsoft.com/office/drawing/2014/main" id="{C1C0B86D-480A-5A50-3830-B1378BBFD127}"/>
              </a:ext>
            </a:extLst>
          </p:cNvPr>
          <p:cNvSpPr txBox="1"/>
          <p:nvPr/>
        </p:nvSpPr>
        <p:spPr>
          <a:xfrm>
            <a:off x="626159" y="549623"/>
            <a:ext cx="8136841" cy="868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Computing Resources</a:t>
            </a: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B15A3698-0CE8-7CE2-E4C4-1EAF0712E5B7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695209DB-0FC5-DCCA-05E1-B0EF9ECCD6E1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E5D07FEB-CA4F-5CA9-076F-DE3E5B75F0CC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E44922AB-5E8F-F499-DEEF-FEEAABFF2160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6322CADA-A802-42BF-DB92-2AFB7FCEAD33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5" name="TextBox 12">
            <a:extLst>
              <a:ext uri="{FF2B5EF4-FFF2-40B4-BE49-F238E27FC236}">
                <a16:creationId xmlns:a16="http://schemas.microsoft.com/office/drawing/2014/main" id="{E0D0D902-3DDE-DE01-5CE4-392050CCE43D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pic>
        <p:nvPicPr>
          <p:cNvPr id="57" name="Picture 5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C576C86-99A2-D7DD-1C69-888415CB48D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513" t="9373" r="9643" b="23388"/>
          <a:stretch/>
        </p:blipFill>
        <p:spPr>
          <a:xfrm>
            <a:off x="914400" y="2602852"/>
            <a:ext cx="6629400" cy="5653611"/>
          </a:xfrm>
          <a:prstGeom prst="rect">
            <a:avLst/>
          </a:prstGeom>
        </p:spPr>
      </p:pic>
      <p:sp>
        <p:nvSpPr>
          <p:cNvPr id="58" name="Google Shape;308;p21">
            <a:extLst>
              <a:ext uri="{FF2B5EF4-FFF2-40B4-BE49-F238E27FC236}">
                <a16:creationId xmlns:a16="http://schemas.microsoft.com/office/drawing/2014/main" id="{F603EABA-BA08-BDB0-E6B1-5D0B8394EA66}"/>
              </a:ext>
            </a:extLst>
          </p:cNvPr>
          <p:cNvSpPr txBox="1"/>
          <p:nvPr/>
        </p:nvSpPr>
        <p:spPr>
          <a:xfrm>
            <a:off x="2603418" y="8228660"/>
            <a:ext cx="284483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Cloud Computing</a:t>
            </a:r>
            <a:endParaRPr lang="en-CA"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Picture 5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3A10E58-2AF5-AFB2-20BC-67A5C6F461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0493" y="4622935"/>
            <a:ext cx="1037971" cy="1037971"/>
          </a:xfrm>
          <a:prstGeom prst="rect">
            <a:avLst/>
          </a:prstGeom>
        </p:spPr>
      </p:pic>
      <p:sp>
        <p:nvSpPr>
          <p:cNvPr id="60" name="Google Shape;308;p21">
            <a:extLst>
              <a:ext uri="{FF2B5EF4-FFF2-40B4-BE49-F238E27FC236}">
                <a16:creationId xmlns:a16="http://schemas.microsoft.com/office/drawing/2014/main" id="{36515A53-67C0-F8C9-1097-363D7FF8A3FA}"/>
              </a:ext>
            </a:extLst>
          </p:cNvPr>
          <p:cNvSpPr txBox="1"/>
          <p:nvPr/>
        </p:nvSpPr>
        <p:spPr>
          <a:xfrm>
            <a:off x="9829800" y="4607489"/>
            <a:ext cx="7772399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CA" sz="2800" b="1" dirty="0"/>
              <a:t>High-Performance Computing</a:t>
            </a:r>
            <a:r>
              <a:rPr lang="en-CA" sz="2800" dirty="0"/>
              <a:t>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8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Programmers/ Team Captains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/Team Coordinators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Date and time to be announced shortly!!</a:t>
            </a:r>
            <a:endParaRPr lang="en-CA" sz="2800" b="1" i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0427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E495C-868F-0D96-F21D-E555E078F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0BC709D-9C27-A456-979F-A2D55AEB87E4}"/>
              </a:ext>
            </a:extLst>
          </p:cNvPr>
          <p:cNvGrpSpPr/>
          <p:nvPr/>
        </p:nvGrpSpPr>
        <p:grpSpPr>
          <a:xfrm rot="-10800000">
            <a:off x="-1" y="380185"/>
            <a:ext cx="18287999" cy="1297030"/>
            <a:chOff x="0" y="0"/>
            <a:chExt cx="5146429" cy="341605"/>
          </a:xfrm>
          <a:solidFill>
            <a:schemeClr val="tx1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E872FAE-9412-71F0-D6B0-2BA175D52819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ABEF4C9-4308-C33E-4C30-A62B49DDE4DE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90F1261-1DEA-CA72-FE3E-5D8D1B7EE8AF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6ED407D-035F-5240-815F-4D4FC59CB8A9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3A64AA7-7615-62C4-7772-0E908D6A81AC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9BB829A-A4BB-6F90-ACC4-48994DAFF9BA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BAF911C-25DE-0DD2-2F55-B64018ECC86D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D16D4D74-A504-9317-6B03-9AFD240572DC}"/>
              </a:ext>
            </a:extLst>
          </p:cNvPr>
          <p:cNvSpPr txBox="1"/>
          <p:nvPr/>
        </p:nvSpPr>
        <p:spPr>
          <a:xfrm>
            <a:off x="206711" y="551441"/>
            <a:ext cx="10727642" cy="868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FAQ and Contact Information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A28F1B2D-A57A-B7C9-B7F5-6FD629070AE3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EC78424-9076-DF4A-773F-8FB47AB29815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sp>
        <p:nvSpPr>
          <p:cNvPr id="14" name="Google Shape;140;g1fa1825b022_0_170">
            <a:extLst>
              <a:ext uri="{FF2B5EF4-FFF2-40B4-BE49-F238E27FC236}">
                <a16:creationId xmlns:a16="http://schemas.microsoft.com/office/drawing/2014/main" id="{DAF65C45-FDEF-673D-DE28-370202A09C31}"/>
              </a:ext>
            </a:extLst>
          </p:cNvPr>
          <p:cNvSpPr txBox="1"/>
          <p:nvPr/>
        </p:nvSpPr>
        <p:spPr>
          <a:xfrm>
            <a:off x="10934353" y="5267392"/>
            <a:ext cx="406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381;p30">
            <a:extLst>
              <a:ext uri="{FF2B5EF4-FFF2-40B4-BE49-F238E27FC236}">
                <a16:creationId xmlns:a16="http://schemas.microsoft.com/office/drawing/2014/main" id="{9713B331-672A-3453-7870-D1581F57D7E2}"/>
              </a:ext>
            </a:extLst>
          </p:cNvPr>
          <p:cNvSpPr txBox="1"/>
          <p:nvPr/>
        </p:nvSpPr>
        <p:spPr>
          <a:xfrm>
            <a:off x="9744748" y="1972937"/>
            <a:ext cx="7923600" cy="4824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137138" rIns="137138" bIns="137138" anchor="t" anchorCtr="0">
            <a:spAutoFit/>
          </a:bodyPr>
          <a:lstStyle/>
          <a:p>
            <a:pPr marL="685800">
              <a:buClr>
                <a:srgbClr val="000000"/>
              </a:buClr>
              <a:buSzPts val="1700"/>
            </a:pPr>
            <a:endParaRPr sz="255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indent="-485775">
              <a:buClr>
                <a:schemeClr val="dk1"/>
              </a:buClr>
              <a:buSzPts val="1500"/>
              <a:buFont typeface="Calibri"/>
              <a:buChar char="❏"/>
            </a:pPr>
            <a:r>
              <a:rPr lang="en-CA" sz="22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general program information, consult the FAQ section of the training platform in </a:t>
            </a:r>
            <a:r>
              <a:rPr lang="en-CA" sz="22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Fourwaves</a:t>
            </a:r>
            <a:r>
              <a:rPr lang="en-CA" sz="22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2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>
              <a:buClr>
                <a:srgbClr val="000000"/>
              </a:buClr>
              <a:buSzPts val="1500"/>
            </a:pPr>
            <a:endParaRPr sz="22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indent="-485775">
              <a:buClr>
                <a:schemeClr val="dk1"/>
              </a:buClr>
              <a:buSzPts val="1500"/>
              <a:buFont typeface="Calibri"/>
              <a:buChar char="❏"/>
            </a:pPr>
            <a:r>
              <a:rPr lang="en-CA" sz="22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general program inquiry, contact the SPARK Academy team at </a:t>
            </a:r>
            <a:r>
              <a:rPr lang="en-CA" sz="2250" dirty="0">
                <a:solidFill>
                  <a:srgbClr val="EF8600"/>
                </a:solidFill>
                <a:latin typeface="Calibri"/>
                <a:ea typeface="Calibri"/>
                <a:cs typeface="Calibri"/>
                <a:sym typeface="Calibri"/>
              </a:rPr>
              <a:t>spark@mailab.io</a:t>
            </a:r>
            <a:r>
              <a:rPr lang="en-CA" sz="22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2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>
              <a:buClr>
                <a:srgbClr val="000000"/>
              </a:buClr>
              <a:buSzPts val="1500"/>
            </a:pPr>
            <a:endParaRPr sz="22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indent="-485775">
              <a:buClr>
                <a:schemeClr val="dk1"/>
              </a:buClr>
              <a:buSzPts val="1500"/>
              <a:buFont typeface="Calibri"/>
              <a:buChar char="❏"/>
            </a:pPr>
            <a:r>
              <a:rPr lang="en-CA" sz="22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project specific information or questions related to your team assignment, hackathon project or team’s </a:t>
            </a:r>
            <a:r>
              <a:rPr lang="en-CA" sz="22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BraTS</a:t>
            </a:r>
            <a:r>
              <a:rPr lang="en-CA" sz="22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project, contact your Team Supervisor. </a:t>
            </a:r>
            <a:endParaRPr sz="22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>
              <a:buClr>
                <a:srgbClr val="000000"/>
              </a:buClr>
              <a:buSzPts val="1500"/>
            </a:pPr>
            <a:endParaRPr sz="22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indent="-485775">
              <a:buClr>
                <a:schemeClr val="dk1"/>
              </a:buClr>
              <a:buSzPts val="1500"/>
              <a:buFont typeface="Calibri"/>
              <a:buChar char="❏"/>
            </a:pPr>
            <a:r>
              <a:rPr lang="en-CA" sz="22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all other program related inquiries, contact the SPARK Academy team at </a:t>
            </a:r>
            <a:r>
              <a:rPr lang="en-CA" sz="2250" dirty="0">
                <a:solidFill>
                  <a:srgbClr val="EF8600"/>
                </a:solidFill>
                <a:latin typeface="Calibri"/>
                <a:ea typeface="Calibri"/>
                <a:cs typeface="Calibri"/>
                <a:sym typeface="Calibri"/>
              </a:rPr>
              <a:t>spark@mailab.io</a:t>
            </a:r>
            <a:endParaRPr sz="255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Google Shape;383;p30">
            <a:extLst>
              <a:ext uri="{FF2B5EF4-FFF2-40B4-BE49-F238E27FC236}">
                <a16:creationId xmlns:a16="http://schemas.microsoft.com/office/drawing/2014/main" id="{E28DF68E-EE33-B6D1-1B79-20BA19DD0F8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46576" y="1686321"/>
            <a:ext cx="9927192" cy="460017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384;p30">
            <a:extLst>
              <a:ext uri="{FF2B5EF4-FFF2-40B4-BE49-F238E27FC236}">
                <a16:creationId xmlns:a16="http://schemas.microsoft.com/office/drawing/2014/main" id="{264053C1-D074-9B74-3E7B-F8207D247088}"/>
              </a:ext>
            </a:extLst>
          </p:cNvPr>
          <p:cNvSpPr txBox="1"/>
          <p:nvPr/>
        </p:nvSpPr>
        <p:spPr>
          <a:xfrm>
            <a:off x="886298" y="6807544"/>
            <a:ext cx="12496950" cy="992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137138" rIns="137138" bIns="137138" anchor="t" anchorCtr="0">
            <a:spAutoFit/>
          </a:bodyPr>
          <a:lstStyle/>
          <a:p>
            <a:pPr>
              <a:buClr>
                <a:srgbClr val="000000"/>
              </a:buClr>
              <a:buSzPts val="1700"/>
            </a:pPr>
            <a:r>
              <a:rPr lang="en-CA" sz="255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Socials: </a:t>
            </a:r>
            <a:r>
              <a:rPr lang="en-CA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Follow us for up-to-date </a:t>
            </a:r>
            <a:endParaRPr sz="2700"/>
          </a:p>
          <a:p>
            <a:pPr>
              <a:buClr>
                <a:srgbClr val="000000"/>
              </a:buClr>
              <a:buSzPts val="1700"/>
            </a:pPr>
            <a:r>
              <a:rPr lang="en-CA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information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388;p30">
            <a:extLst>
              <a:ext uri="{FF2B5EF4-FFF2-40B4-BE49-F238E27FC236}">
                <a16:creationId xmlns:a16="http://schemas.microsoft.com/office/drawing/2014/main" id="{C0989BE3-1462-7952-6409-4103F460BDC3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878124" y="6985635"/>
            <a:ext cx="2314776" cy="234335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CC3C7F29-F4EF-ABDD-92F0-C44FDB2BAB10}"/>
              </a:ext>
            </a:extLst>
          </p:cNvPr>
          <p:cNvSpPr txBox="1"/>
          <p:nvPr/>
        </p:nvSpPr>
        <p:spPr>
          <a:xfrm>
            <a:off x="346538" y="1698180"/>
            <a:ext cx="3044020" cy="86895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latin typeface="Norwester"/>
                <a:ea typeface="Norwester"/>
                <a:cs typeface="Norwester"/>
                <a:sym typeface="Norwester"/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530985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7EFCE-DBE0-591B-8D52-7B1D20DF5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517CF24-9EAA-C252-A568-45730073C8B1}"/>
              </a:ext>
            </a:extLst>
          </p:cNvPr>
          <p:cNvGrpSpPr/>
          <p:nvPr/>
        </p:nvGrpSpPr>
        <p:grpSpPr>
          <a:xfrm rot="-10800000">
            <a:off x="-1" y="380185"/>
            <a:ext cx="18287999" cy="1297030"/>
            <a:chOff x="0" y="0"/>
            <a:chExt cx="5146429" cy="341605"/>
          </a:xfrm>
          <a:solidFill>
            <a:schemeClr val="tx1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D5A3B2B-90D0-D9D2-D638-A27971E2A9F4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CFF0901-837F-76A6-3BBD-7FE513C70883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9BC1394-EF4C-428B-078D-A0B0EE24A738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DE4AF54-AF08-850D-7035-E5E64A490D29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A8A84CA-BCA2-5856-40FA-24A0921CA5D6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E155883-902A-EDEC-EFD9-0D897B196273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036C427-8471-0BF8-BD06-538BE658AE30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1845E82C-31A3-F5E8-4FA5-B9759855E62F}"/>
              </a:ext>
            </a:extLst>
          </p:cNvPr>
          <p:cNvSpPr txBox="1"/>
          <p:nvPr/>
        </p:nvSpPr>
        <p:spPr>
          <a:xfrm>
            <a:off x="626159" y="549623"/>
            <a:ext cx="11654806" cy="86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SPARK Program Overview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CFA35D91-1DC9-719B-AE3C-6F322F0D3832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4C73B98-A45C-EFB2-EA1F-41B878A0C546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021B8E6-52BE-71CC-2210-218067187026}"/>
              </a:ext>
            </a:extLst>
          </p:cNvPr>
          <p:cNvSpPr txBox="1"/>
          <p:nvPr/>
        </p:nvSpPr>
        <p:spPr>
          <a:xfrm>
            <a:off x="346538" y="1936395"/>
            <a:ext cx="5625118" cy="672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91"/>
              </a:lnSpc>
            </a:pPr>
            <a:r>
              <a:rPr lang="en-US" sz="4454" spc="325" dirty="0">
                <a:solidFill>
                  <a:srgbClr val="000000"/>
                </a:solidFill>
                <a:latin typeface="Norwester"/>
                <a:ea typeface="Norwester"/>
                <a:cs typeface="Norwester"/>
                <a:sym typeface="Norwester"/>
              </a:rPr>
              <a:t>Program Objective</a:t>
            </a:r>
          </a:p>
        </p:txBody>
      </p:sp>
      <p:sp>
        <p:nvSpPr>
          <p:cNvPr id="14" name="Google Shape;134;g1fa1825b022_0_170">
            <a:extLst>
              <a:ext uri="{FF2B5EF4-FFF2-40B4-BE49-F238E27FC236}">
                <a16:creationId xmlns:a16="http://schemas.microsoft.com/office/drawing/2014/main" id="{5F753D29-884F-A747-FAA9-F5CA2BEE7BDF}"/>
              </a:ext>
            </a:extLst>
          </p:cNvPr>
          <p:cNvSpPr txBox="1"/>
          <p:nvPr/>
        </p:nvSpPr>
        <p:spPr>
          <a:xfrm>
            <a:off x="451840" y="2970200"/>
            <a:ext cx="11740160" cy="609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137138" rIns="137138" bIns="137138" anchor="t" anchorCtr="0">
            <a:spAutoFit/>
          </a:bodyPr>
          <a:lstStyle/>
          <a:p>
            <a:pPr marL="685800" indent="-514350"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CA" sz="27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Build an interdisciplinary </a:t>
            </a:r>
            <a:r>
              <a:rPr lang="en-CA" sz="2700" b="1" dirty="0">
                <a:solidFill>
                  <a:srgbClr val="EE86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r>
              <a:rPr lang="en-CA" sz="27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AI experts in medical imaging across Africa</a:t>
            </a:r>
            <a:endParaRPr lang="en-CA" sz="2700" dirty="0">
              <a:latin typeface="Calibri"/>
              <a:ea typeface="Calibri"/>
              <a:cs typeface="Calibri"/>
              <a:sym typeface="Calibri"/>
            </a:endParaRPr>
          </a:p>
          <a:p>
            <a:pPr marL="685800" indent="-514350">
              <a:buClr>
                <a:srgbClr val="000000"/>
              </a:buClr>
              <a:buSzPts val="1800"/>
              <a:buFont typeface="Arial"/>
              <a:buAutoNum type="arabicPeriod"/>
            </a:pPr>
            <a:endParaRPr lang="en-CA" sz="27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indent="-514350"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CA" sz="27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 transferable </a:t>
            </a:r>
            <a:r>
              <a:rPr lang="en-CA" sz="2700" b="1" dirty="0">
                <a:solidFill>
                  <a:srgbClr val="EE8600"/>
                </a:solidFill>
                <a:latin typeface="Calibri"/>
                <a:ea typeface="Calibri"/>
                <a:cs typeface="Calibri"/>
                <a:sym typeface="Calibri"/>
              </a:rPr>
              <a:t>research skills </a:t>
            </a:r>
            <a:r>
              <a:rPr lang="en-CA" sz="27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study design, execution, and dissemination including publications and science communication</a:t>
            </a:r>
            <a:endParaRPr lang="en-CA" sz="2700" dirty="0">
              <a:latin typeface="Calibri"/>
              <a:ea typeface="Calibri"/>
              <a:cs typeface="Calibri"/>
              <a:sym typeface="Calibri"/>
            </a:endParaRPr>
          </a:p>
          <a:p>
            <a:pPr marL="685800" indent="-514350">
              <a:buClr>
                <a:srgbClr val="000000"/>
              </a:buClr>
              <a:buSzPts val="1800"/>
              <a:buFont typeface="Arial"/>
              <a:buAutoNum type="arabicPeriod"/>
            </a:pPr>
            <a:endParaRPr lang="en-CA" sz="27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indent="-514350"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CA" sz="27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Create a </a:t>
            </a:r>
            <a:r>
              <a:rPr lang="en-CA" sz="2700" b="1" dirty="0">
                <a:solidFill>
                  <a:srgbClr val="EE8600"/>
                </a:solidFill>
                <a:latin typeface="Calibri"/>
                <a:ea typeface="Calibri"/>
                <a:cs typeface="Calibri"/>
                <a:sym typeface="Calibri"/>
              </a:rPr>
              <a:t>collaborative culture </a:t>
            </a:r>
            <a:r>
              <a:rPr lang="en-CA" sz="27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developing innovative medical solutions across Africa</a:t>
            </a:r>
            <a:endParaRPr lang="en-CA" sz="2700" dirty="0">
              <a:latin typeface="Calibri"/>
              <a:ea typeface="Calibri"/>
              <a:cs typeface="Calibri"/>
              <a:sym typeface="Calibri"/>
            </a:endParaRPr>
          </a:p>
          <a:p>
            <a:pPr marL="685800" indent="-514350">
              <a:buClr>
                <a:srgbClr val="000000"/>
              </a:buClr>
              <a:buSzPts val="1800"/>
              <a:buFont typeface="Arial"/>
              <a:buAutoNum type="arabicPeriod"/>
            </a:pPr>
            <a:endParaRPr lang="en-CA" sz="27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indent="-514350"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CA" sz="27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Contribute to the </a:t>
            </a:r>
            <a:r>
              <a:rPr lang="en-CA" sz="2700" b="1" dirty="0">
                <a:solidFill>
                  <a:srgbClr val="EE8600"/>
                </a:solidFill>
                <a:latin typeface="Calibri"/>
                <a:ea typeface="Calibri"/>
                <a:cs typeface="Calibri"/>
                <a:sym typeface="Calibri"/>
              </a:rPr>
              <a:t>open science </a:t>
            </a:r>
            <a:r>
              <a:rPr lang="en-CA" sz="27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efforts of the global AI imaging community</a:t>
            </a:r>
            <a:endParaRPr lang="en-CA" sz="2700" dirty="0">
              <a:latin typeface="Calibri"/>
              <a:ea typeface="Calibri"/>
              <a:cs typeface="Calibri"/>
              <a:sym typeface="Calibri"/>
            </a:endParaRPr>
          </a:p>
          <a:p>
            <a:pPr marL="685800" indent="-514350">
              <a:buClr>
                <a:srgbClr val="000000"/>
              </a:buClr>
              <a:buSzPts val="1800"/>
              <a:buFont typeface="Arial"/>
              <a:buAutoNum type="arabicPeriod"/>
            </a:pPr>
            <a:endParaRPr lang="en-CA" sz="2700" dirty="0">
              <a:solidFill>
                <a:srgbClr val="EF86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indent="-514350"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CA" sz="2700" b="1" dirty="0">
                <a:solidFill>
                  <a:srgbClr val="EE8600"/>
                </a:solidFill>
                <a:latin typeface="Calibri"/>
                <a:ea typeface="Calibri"/>
                <a:cs typeface="Calibri"/>
                <a:sym typeface="Calibri"/>
              </a:rPr>
              <a:t>Train and retain </a:t>
            </a:r>
            <a:r>
              <a:rPr lang="en-CA" sz="27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experts to advance medical research across Africa.</a:t>
            </a:r>
            <a:endParaRPr lang="en-CA" sz="2700" dirty="0">
              <a:latin typeface="Calibri"/>
              <a:ea typeface="Calibri"/>
              <a:cs typeface="Calibri"/>
              <a:sym typeface="Calibri"/>
            </a:endParaRPr>
          </a:p>
          <a:p>
            <a:pPr marL="685800" indent="-514350">
              <a:buClr>
                <a:srgbClr val="000000"/>
              </a:buClr>
              <a:buSzPts val="1800"/>
              <a:buFont typeface="Arial"/>
              <a:buAutoNum type="arabicPeriod"/>
            </a:pPr>
            <a:endParaRPr lang="en-CA" sz="2700" dirty="0">
              <a:solidFill>
                <a:srgbClr val="EF86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indent="-514350"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CA" sz="2700" b="1" dirty="0">
                <a:solidFill>
                  <a:srgbClr val="EF8600"/>
                </a:solidFill>
                <a:latin typeface="Calibri"/>
                <a:ea typeface="Calibri"/>
                <a:cs typeface="Calibri"/>
                <a:sym typeface="Calibri"/>
              </a:rPr>
              <a:t>Win</a:t>
            </a:r>
            <a:r>
              <a:rPr lang="en-CA" sz="27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Medical or Health Care Grand Challenges!!!</a:t>
            </a:r>
            <a:endParaRPr sz="27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273ED7-5C7C-D49D-625C-C3D394CE60B2}"/>
              </a:ext>
            </a:extLst>
          </p:cNvPr>
          <p:cNvGrpSpPr/>
          <p:nvPr/>
        </p:nvGrpSpPr>
        <p:grpSpPr>
          <a:xfrm>
            <a:off x="11911470" y="2724854"/>
            <a:ext cx="5779007" cy="5980649"/>
            <a:chOff x="11430000" y="2156785"/>
            <a:chExt cx="5779007" cy="598064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9E8D4FB-3CBC-EA51-B8EB-E6CF00B7A35F}"/>
                </a:ext>
              </a:extLst>
            </p:cNvPr>
            <p:cNvGrpSpPr/>
            <p:nvPr/>
          </p:nvGrpSpPr>
          <p:grpSpPr>
            <a:xfrm>
              <a:off x="11806615" y="2156785"/>
              <a:ext cx="4954310" cy="5980649"/>
              <a:chOff x="12424334" y="2632372"/>
              <a:chExt cx="4954310" cy="5980649"/>
            </a:xfrm>
          </p:grpSpPr>
          <p:pic>
            <p:nvPicPr>
              <p:cNvPr id="22" name="Google Shape;138;g1fa1825b022_0_170">
                <a:extLst>
                  <a:ext uri="{FF2B5EF4-FFF2-40B4-BE49-F238E27FC236}">
                    <a16:creationId xmlns:a16="http://schemas.microsoft.com/office/drawing/2014/main" id="{963ED14E-AB37-E7E4-0EBA-9B694364EA14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12424334" y="2632372"/>
                <a:ext cx="4954310" cy="59806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5E2A9C2-513B-6759-F881-110331F59235}"/>
                  </a:ext>
                </a:extLst>
              </p:cNvPr>
              <p:cNvSpPr/>
              <p:nvPr/>
            </p:nvSpPr>
            <p:spPr>
              <a:xfrm>
                <a:off x="13487400" y="2705100"/>
                <a:ext cx="30480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8" name="Google Shape;134;g1fa1825b022_0_170">
              <a:extLst>
                <a:ext uri="{FF2B5EF4-FFF2-40B4-BE49-F238E27FC236}">
                  <a16:creationId xmlns:a16="http://schemas.microsoft.com/office/drawing/2014/main" id="{16A7B318-E054-CC2F-96F6-9C56B7939E46}"/>
                </a:ext>
              </a:extLst>
            </p:cNvPr>
            <p:cNvSpPr txBox="1"/>
            <p:nvPr/>
          </p:nvSpPr>
          <p:spPr>
            <a:xfrm>
              <a:off x="11673408" y="3867874"/>
              <a:ext cx="1196273" cy="584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137138" tIns="137138" rIns="137138" bIns="137138" anchor="t" anchorCtr="0">
              <a:spAutoFit/>
            </a:bodyPr>
            <a:lstStyle/>
            <a:p>
              <a:pPr marL="171450">
                <a:buClr>
                  <a:srgbClr val="000000"/>
                </a:buClr>
                <a:buSzPts val="1800"/>
              </a:pPr>
              <a:r>
                <a:rPr lang="en-CA" sz="2000" b="1" dirty="0">
                  <a:solidFill>
                    <a:srgbClr val="EE8600"/>
                  </a:solidFill>
                  <a:latin typeface="Calibri"/>
                  <a:ea typeface="Calibri"/>
                  <a:cs typeface="Calibri"/>
                  <a:sym typeface="Calibri"/>
                </a:rPr>
                <a:t>Feb 22</a:t>
              </a:r>
              <a:endParaRPr sz="2000" b="1" dirty="0">
                <a:solidFill>
                  <a:srgbClr val="EE86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34;g1fa1825b022_0_170">
              <a:extLst>
                <a:ext uri="{FF2B5EF4-FFF2-40B4-BE49-F238E27FC236}">
                  <a16:creationId xmlns:a16="http://schemas.microsoft.com/office/drawing/2014/main" id="{E601AEDD-904F-03EB-11A6-D37E8856594D}"/>
                </a:ext>
              </a:extLst>
            </p:cNvPr>
            <p:cNvSpPr txBox="1"/>
            <p:nvPr/>
          </p:nvSpPr>
          <p:spPr>
            <a:xfrm>
              <a:off x="15879672" y="4785884"/>
              <a:ext cx="1329335" cy="584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137138" tIns="137138" rIns="137138" bIns="137138" anchor="t" anchorCtr="0">
              <a:spAutoFit/>
            </a:bodyPr>
            <a:lstStyle/>
            <a:p>
              <a:pPr marL="171450">
                <a:buClr>
                  <a:srgbClr val="000000"/>
                </a:buClr>
                <a:buSzPts val="1800"/>
              </a:pPr>
              <a:r>
                <a:rPr lang="en-CA" sz="2000" b="1" dirty="0">
                  <a:solidFill>
                    <a:srgbClr val="EE8600"/>
                  </a:solidFill>
                  <a:latin typeface="Calibri"/>
                  <a:ea typeface="Calibri"/>
                  <a:cs typeface="Calibri"/>
                  <a:sym typeface="Calibri"/>
                </a:rPr>
                <a:t>May 12</a:t>
              </a:r>
              <a:endParaRPr sz="2000" b="1" dirty="0">
                <a:solidFill>
                  <a:srgbClr val="EE86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34;g1fa1825b022_0_170">
              <a:extLst>
                <a:ext uri="{FF2B5EF4-FFF2-40B4-BE49-F238E27FC236}">
                  <a16:creationId xmlns:a16="http://schemas.microsoft.com/office/drawing/2014/main" id="{8D0BE994-9B77-0A73-BB0E-D7DBA107152A}"/>
                </a:ext>
              </a:extLst>
            </p:cNvPr>
            <p:cNvSpPr txBox="1"/>
            <p:nvPr/>
          </p:nvSpPr>
          <p:spPr>
            <a:xfrm>
              <a:off x="11430000" y="5906690"/>
              <a:ext cx="1329335" cy="584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137138" tIns="137138" rIns="137138" bIns="137138" anchor="t" anchorCtr="0">
              <a:spAutoFit/>
            </a:bodyPr>
            <a:lstStyle/>
            <a:p>
              <a:pPr marL="171450">
                <a:buClr>
                  <a:srgbClr val="000000"/>
                </a:buClr>
                <a:buSzPts val="1800"/>
              </a:pPr>
              <a:r>
                <a:rPr lang="en-CA" sz="2000" b="1" dirty="0">
                  <a:solidFill>
                    <a:srgbClr val="EE8600"/>
                  </a:solidFill>
                  <a:latin typeface="Calibri"/>
                  <a:ea typeface="Calibri"/>
                  <a:cs typeface="Calibri"/>
                  <a:sym typeface="Calibri"/>
                </a:rPr>
                <a:t>May 24</a:t>
              </a:r>
              <a:endParaRPr sz="2000" b="1" dirty="0">
                <a:solidFill>
                  <a:srgbClr val="EE86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34;g1fa1825b022_0_170">
              <a:extLst>
                <a:ext uri="{FF2B5EF4-FFF2-40B4-BE49-F238E27FC236}">
                  <a16:creationId xmlns:a16="http://schemas.microsoft.com/office/drawing/2014/main" id="{CB5822BA-DFAA-C2CB-E750-E398EFC907E7}"/>
                </a:ext>
              </a:extLst>
            </p:cNvPr>
            <p:cNvSpPr txBox="1"/>
            <p:nvPr/>
          </p:nvSpPr>
          <p:spPr>
            <a:xfrm>
              <a:off x="15875989" y="6728054"/>
              <a:ext cx="1329335" cy="584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137138" tIns="137138" rIns="137138" bIns="137138" anchor="t" anchorCtr="0">
              <a:spAutoFit/>
            </a:bodyPr>
            <a:lstStyle/>
            <a:p>
              <a:pPr marL="171450">
                <a:buClr>
                  <a:srgbClr val="000000"/>
                </a:buClr>
                <a:buSzPts val="1800"/>
              </a:pPr>
              <a:r>
                <a:rPr lang="en-CA" sz="2000" b="1" dirty="0">
                  <a:solidFill>
                    <a:srgbClr val="EE8600"/>
                  </a:solidFill>
                  <a:latin typeface="Calibri"/>
                  <a:ea typeface="Calibri"/>
                  <a:cs typeface="Calibri"/>
                  <a:sym typeface="Calibri"/>
                </a:rPr>
                <a:t>Aug 9</a:t>
              </a:r>
              <a:endParaRPr sz="2000" b="1" dirty="0">
                <a:solidFill>
                  <a:srgbClr val="EE86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0146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206D2-C409-132B-49D3-A6A7330A7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339A77C-40BC-AEC9-E521-6E01E221CC3A}"/>
              </a:ext>
            </a:extLst>
          </p:cNvPr>
          <p:cNvGrpSpPr/>
          <p:nvPr/>
        </p:nvGrpSpPr>
        <p:grpSpPr>
          <a:xfrm rot="-10800000">
            <a:off x="-1" y="380185"/>
            <a:ext cx="18287999" cy="1297030"/>
            <a:chOff x="0" y="0"/>
            <a:chExt cx="5146429" cy="341605"/>
          </a:xfrm>
          <a:solidFill>
            <a:schemeClr val="tx1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520E33C-392A-2BE7-AD52-FEE83F832170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4DA7040-AF79-59E9-F7CD-F3A733848349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5645D10-E524-ED3B-4A5A-E8933043AE16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A5A6DBE-D856-DDEB-8A8D-7A31F4E798E2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E59D7F3-45EF-E435-2881-9BD8FD6F88D2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269D26F-3131-2774-18C8-3D72745EBBEA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3908B8C-370F-B749-4FF1-731BB8C947BE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32E79465-1753-63C1-BB49-6D2CDD4FE10B}"/>
              </a:ext>
            </a:extLst>
          </p:cNvPr>
          <p:cNvSpPr txBox="1"/>
          <p:nvPr/>
        </p:nvSpPr>
        <p:spPr>
          <a:xfrm>
            <a:off x="626159" y="549623"/>
            <a:ext cx="11654806" cy="86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SPARK Program Overview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5F844470-B069-2FEB-7C3C-4DE19C5EF34C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6B2B082-7554-63C5-CF7B-D3C2B4AD997A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218CA2-1D3B-7761-781C-5EC76F1800A9}"/>
              </a:ext>
            </a:extLst>
          </p:cNvPr>
          <p:cNvGrpSpPr/>
          <p:nvPr/>
        </p:nvGrpSpPr>
        <p:grpSpPr>
          <a:xfrm>
            <a:off x="11911470" y="2724854"/>
            <a:ext cx="5779007" cy="5980649"/>
            <a:chOff x="11430000" y="2156785"/>
            <a:chExt cx="5779007" cy="598064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975E75F-46EA-B3EC-438A-15444538A724}"/>
                </a:ext>
              </a:extLst>
            </p:cNvPr>
            <p:cNvGrpSpPr/>
            <p:nvPr/>
          </p:nvGrpSpPr>
          <p:grpSpPr>
            <a:xfrm>
              <a:off x="11806615" y="2156785"/>
              <a:ext cx="4954310" cy="5980649"/>
              <a:chOff x="12424334" y="2632372"/>
              <a:chExt cx="4954310" cy="5980649"/>
            </a:xfrm>
          </p:grpSpPr>
          <p:pic>
            <p:nvPicPr>
              <p:cNvPr id="22" name="Google Shape;138;g1fa1825b022_0_170">
                <a:extLst>
                  <a:ext uri="{FF2B5EF4-FFF2-40B4-BE49-F238E27FC236}">
                    <a16:creationId xmlns:a16="http://schemas.microsoft.com/office/drawing/2014/main" id="{CEB37F10-96BF-2733-F613-9A4609C93DD9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12424334" y="2632372"/>
                <a:ext cx="4954310" cy="59806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19F8197-9179-D30B-6CC3-6CF96F3E9AE4}"/>
                  </a:ext>
                </a:extLst>
              </p:cNvPr>
              <p:cNvSpPr/>
              <p:nvPr/>
            </p:nvSpPr>
            <p:spPr>
              <a:xfrm>
                <a:off x="13487400" y="2705100"/>
                <a:ext cx="30480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8" name="Google Shape;134;g1fa1825b022_0_170">
              <a:extLst>
                <a:ext uri="{FF2B5EF4-FFF2-40B4-BE49-F238E27FC236}">
                  <a16:creationId xmlns:a16="http://schemas.microsoft.com/office/drawing/2014/main" id="{80BF4664-D43F-C85D-0460-249CEB64D1E5}"/>
                </a:ext>
              </a:extLst>
            </p:cNvPr>
            <p:cNvSpPr txBox="1"/>
            <p:nvPr/>
          </p:nvSpPr>
          <p:spPr>
            <a:xfrm>
              <a:off x="11673408" y="3867874"/>
              <a:ext cx="1196273" cy="584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137138" tIns="137138" rIns="137138" bIns="137138" anchor="t" anchorCtr="0">
              <a:spAutoFit/>
            </a:bodyPr>
            <a:lstStyle/>
            <a:p>
              <a:pPr marL="171450">
                <a:buClr>
                  <a:srgbClr val="000000"/>
                </a:buClr>
                <a:buSzPts val="1800"/>
              </a:pPr>
              <a:r>
                <a:rPr lang="en-CA" sz="2000" b="1" dirty="0">
                  <a:solidFill>
                    <a:srgbClr val="EE8600"/>
                  </a:solidFill>
                  <a:latin typeface="Calibri"/>
                  <a:ea typeface="Calibri"/>
                  <a:cs typeface="Calibri"/>
                  <a:sym typeface="Calibri"/>
                </a:rPr>
                <a:t>Feb 22</a:t>
              </a:r>
              <a:endParaRPr sz="2000" b="1" dirty="0">
                <a:solidFill>
                  <a:srgbClr val="EE86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34;g1fa1825b022_0_170">
              <a:extLst>
                <a:ext uri="{FF2B5EF4-FFF2-40B4-BE49-F238E27FC236}">
                  <a16:creationId xmlns:a16="http://schemas.microsoft.com/office/drawing/2014/main" id="{E5704B00-8161-81DD-C668-A625D7434F21}"/>
                </a:ext>
              </a:extLst>
            </p:cNvPr>
            <p:cNvSpPr txBox="1"/>
            <p:nvPr/>
          </p:nvSpPr>
          <p:spPr>
            <a:xfrm>
              <a:off x="15879672" y="4785884"/>
              <a:ext cx="1329335" cy="584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137138" tIns="137138" rIns="137138" bIns="137138" anchor="t" anchorCtr="0">
              <a:spAutoFit/>
            </a:bodyPr>
            <a:lstStyle/>
            <a:p>
              <a:pPr marL="171450">
                <a:buClr>
                  <a:srgbClr val="000000"/>
                </a:buClr>
                <a:buSzPts val="1800"/>
              </a:pPr>
              <a:r>
                <a:rPr lang="en-CA" sz="2000" b="1" dirty="0">
                  <a:solidFill>
                    <a:srgbClr val="EE8600"/>
                  </a:solidFill>
                  <a:latin typeface="Calibri"/>
                  <a:ea typeface="Calibri"/>
                  <a:cs typeface="Calibri"/>
                  <a:sym typeface="Calibri"/>
                </a:rPr>
                <a:t>May 12</a:t>
              </a:r>
              <a:endParaRPr sz="2000" b="1" dirty="0">
                <a:solidFill>
                  <a:srgbClr val="EE86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34;g1fa1825b022_0_170">
              <a:extLst>
                <a:ext uri="{FF2B5EF4-FFF2-40B4-BE49-F238E27FC236}">
                  <a16:creationId xmlns:a16="http://schemas.microsoft.com/office/drawing/2014/main" id="{495B3CD2-AC67-444B-54BC-3F9C0BEEE444}"/>
                </a:ext>
              </a:extLst>
            </p:cNvPr>
            <p:cNvSpPr txBox="1"/>
            <p:nvPr/>
          </p:nvSpPr>
          <p:spPr>
            <a:xfrm>
              <a:off x="11430000" y="5906690"/>
              <a:ext cx="1329335" cy="584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137138" tIns="137138" rIns="137138" bIns="137138" anchor="t" anchorCtr="0">
              <a:spAutoFit/>
            </a:bodyPr>
            <a:lstStyle/>
            <a:p>
              <a:pPr marL="171450">
                <a:buClr>
                  <a:srgbClr val="000000"/>
                </a:buClr>
                <a:buSzPts val="1800"/>
              </a:pPr>
              <a:r>
                <a:rPr lang="en-CA" sz="2000" b="1" dirty="0">
                  <a:solidFill>
                    <a:srgbClr val="EE8600"/>
                  </a:solidFill>
                  <a:latin typeface="Calibri"/>
                  <a:ea typeface="Calibri"/>
                  <a:cs typeface="Calibri"/>
                  <a:sym typeface="Calibri"/>
                </a:rPr>
                <a:t>May 24</a:t>
              </a:r>
              <a:endParaRPr sz="2000" b="1" dirty="0">
                <a:solidFill>
                  <a:srgbClr val="EE86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34;g1fa1825b022_0_170">
              <a:extLst>
                <a:ext uri="{FF2B5EF4-FFF2-40B4-BE49-F238E27FC236}">
                  <a16:creationId xmlns:a16="http://schemas.microsoft.com/office/drawing/2014/main" id="{FF9E7535-B4D9-7501-7EA4-0DD3825BBD52}"/>
                </a:ext>
              </a:extLst>
            </p:cNvPr>
            <p:cNvSpPr txBox="1"/>
            <p:nvPr/>
          </p:nvSpPr>
          <p:spPr>
            <a:xfrm>
              <a:off x="15875989" y="6728054"/>
              <a:ext cx="1329335" cy="584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137138" tIns="137138" rIns="137138" bIns="137138" anchor="t" anchorCtr="0">
              <a:spAutoFit/>
            </a:bodyPr>
            <a:lstStyle/>
            <a:p>
              <a:pPr marL="171450">
                <a:buClr>
                  <a:srgbClr val="000000"/>
                </a:buClr>
                <a:buSzPts val="1800"/>
              </a:pPr>
              <a:r>
                <a:rPr lang="en-CA" sz="2000" b="1" dirty="0">
                  <a:solidFill>
                    <a:srgbClr val="EE8600"/>
                  </a:solidFill>
                  <a:latin typeface="Calibri"/>
                  <a:ea typeface="Calibri"/>
                  <a:cs typeface="Calibri"/>
                  <a:sym typeface="Calibri"/>
                </a:rPr>
                <a:t>Aug 9</a:t>
              </a:r>
              <a:endParaRPr sz="2000" b="1" dirty="0">
                <a:solidFill>
                  <a:srgbClr val="EE86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B022FFAA-D93C-2F47-B727-9151FE0E2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08410"/>
            <a:ext cx="10691446" cy="344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0E84C9C-2732-88F5-784E-52EE724770C2}"/>
              </a:ext>
            </a:extLst>
          </p:cNvPr>
          <p:cNvSpPr txBox="1"/>
          <p:nvPr/>
        </p:nvSpPr>
        <p:spPr>
          <a:xfrm>
            <a:off x="1733385" y="7011731"/>
            <a:ext cx="2986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99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Ongoing</a:t>
            </a:r>
            <a:endParaRPr lang="en-CA" sz="1800" b="1" dirty="0">
              <a:solidFill>
                <a:srgbClr val="FF99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EEF614-3726-A49B-AB83-756012D442D6}"/>
              </a:ext>
            </a:extLst>
          </p:cNvPr>
          <p:cNvSpPr txBox="1"/>
          <p:nvPr/>
        </p:nvSpPr>
        <p:spPr>
          <a:xfrm>
            <a:off x="4339684" y="7034066"/>
            <a:ext cx="2986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99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12</a:t>
            </a:r>
            <a:r>
              <a:rPr lang="en-US" sz="1800" b="1" dirty="0">
                <a:solidFill>
                  <a:srgbClr val="FF99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-16</a:t>
            </a:r>
            <a:r>
              <a:rPr lang="en-US" sz="1800" b="1" baseline="30000" dirty="0">
                <a:solidFill>
                  <a:srgbClr val="FF99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1800" b="1" dirty="0">
                <a:solidFill>
                  <a:srgbClr val="FF99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May</a:t>
            </a:r>
            <a:endParaRPr lang="en-CA" sz="1800" b="1" dirty="0">
              <a:solidFill>
                <a:srgbClr val="FF99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96C5E4-EC79-1E9D-62F0-891787EC8071}"/>
              </a:ext>
            </a:extLst>
          </p:cNvPr>
          <p:cNvSpPr txBox="1"/>
          <p:nvPr/>
        </p:nvSpPr>
        <p:spPr>
          <a:xfrm>
            <a:off x="7139578" y="7056401"/>
            <a:ext cx="2986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99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22</a:t>
            </a:r>
            <a:r>
              <a:rPr lang="en-US" b="1" baseline="30000" dirty="0">
                <a:solidFill>
                  <a:srgbClr val="FF99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nd</a:t>
            </a:r>
            <a:r>
              <a:rPr lang="en-US" sz="1800" b="1" dirty="0">
                <a:solidFill>
                  <a:srgbClr val="FF99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May – 9</a:t>
            </a:r>
            <a:r>
              <a:rPr lang="en-US" b="1" baseline="30000" dirty="0">
                <a:solidFill>
                  <a:srgbClr val="FF99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1800" b="1" dirty="0">
                <a:solidFill>
                  <a:srgbClr val="FF99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August</a:t>
            </a:r>
            <a:endParaRPr lang="en-CA" sz="1800" b="1" dirty="0">
              <a:solidFill>
                <a:srgbClr val="FF99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79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3E6DD-3B8B-8698-8B98-E1FBD2BB0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0DB461A-50EC-FE24-8F49-8D7820107525}"/>
              </a:ext>
            </a:extLst>
          </p:cNvPr>
          <p:cNvGrpSpPr/>
          <p:nvPr/>
        </p:nvGrpSpPr>
        <p:grpSpPr>
          <a:xfrm rot="-10800000">
            <a:off x="-1" y="380185"/>
            <a:ext cx="18287999" cy="1297030"/>
            <a:chOff x="0" y="0"/>
            <a:chExt cx="5146429" cy="341605"/>
          </a:xfrm>
          <a:solidFill>
            <a:schemeClr val="tx1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5DAE072-F17F-735B-A42A-617A86EABC82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B2CDA66-4C50-C218-0066-8F81197EBF3B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66F5492-FDF3-6F97-00F6-37D9742E1C5B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525E419-6494-FE33-3D60-CF9C88033A0A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B7FAAAD-CA55-AF47-B2B2-11F44216D3EE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2E628E8-61AA-3ABC-2B40-CC7D40B7FEBA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528BD75-1D85-CF47-B72C-7B4E56F719E0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4724A761-993D-4A93-3ABB-26932230BD4A}"/>
              </a:ext>
            </a:extLst>
          </p:cNvPr>
          <p:cNvSpPr txBox="1"/>
          <p:nvPr/>
        </p:nvSpPr>
        <p:spPr>
          <a:xfrm>
            <a:off x="154641" y="549289"/>
            <a:ext cx="16518841" cy="868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SPARK Practicum - MICCAI </a:t>
            </a:r>
            <a:r>
              <a:rPr lang="en-US" sz="5754" spc="420" dirty="0" err="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BraTS</a:t>
            </a: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Challenge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E167AE60-B973-2742-C3D4-59C5BA774433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62075E7-A5FF-6EE6-F81C-34A3DA62D37E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pic>
        <p:nvPicPr>
          <p:cNvPr id="14" name="Picture 13" descr="A close-up of a logo&#10;&#10;AI-generated content may be incorrect.">
            <a:extLst>
              <a:ext uri="{FF2B5EF4-FFF2-40B4-BE49-F238E27FC236}">
                <a16:creationId xmlns:a16="http://schemas.microsoft.com/office/drawing/2014/main" id="{D0D68EEF-F269-AF90-2A79-90EE587400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941" y="1943100"/>
            <a:ext cx="12446244" cy="3294986"/>
          </a:xfrm>
          <a:prstGeom prst="rect">
            <a:avLst/>
          </a:prstGeom>
        </p:spPr>
      </p:pic>
      <p:pic>
        <p:nvPicPr>
          <p:cNvPr id="17" name="Picture 16" descr="A diagram of a process&#10;&#10;AI-generated content may be incorrect.">
            <a:extLst>
              <a:ext uri="{FF2B5EF4-FFF2-40B4-BE49-F238E27FC236}">
                <a16:creationId xmlns:a16="http://schemas.microsoft.com/office/drawing/2014/main" id="{9ECAE17F-7FCD-20B5-5B29-757526D62B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395" y="4400699"/>
            <a:ext cx="13256364" cy="4418788"/>
          </a:xfrm>
          <a:prstGeom prst="rect">
            <a:avLst/>
          </a:prstGeom>
        </p:spPr>
      </p:pic>
      <p:pic>
        <p:nvPicPr>
          <p:cNvPr id="16" name="Picture 15" descr="A white rectangular object with blue text&#10;&#10;AI-generated content may be incorrect.">
            <a:extLst>
              <a:ext uri="{FF2B5EF4-FFF2-40B4-BE49-F238E27FC236}">
                <a16:creationId xmlns:a16="http://schemas.microsoft.com/office/drawing/2014/main" id="{0789B958-91F6-D240-3ED9-E41F0B60C9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92" y="1997479"/>
            <a:ext cx="4964359" cy="305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3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0DD1D-0B29-1150-97E9-B5D72FBA4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0275D23-7691-F2A9-B7C5-8170C09FBB51}"/>
              </a:ext>
            </a:extLst>
          </p:cNvPr>
          <p:cNvGrpSpPr/>
          <p:nvPr/>
        </p:nvGrpSpPr>
        <p:grpSpPr>
          <a:xfrm rot="-10800000">
            <a:off x="-1" y="380185"/>
            <a:ext cx="18287999" cy="1297030"/>
            <a:chOff x="0" y="0"/>
            <a:chExt cx="5146429" cy="341605"/>
          </a:xfrm>
          <a:solidFill>
            <a:schemeClr val="tx1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F3C205-B09C-CDB2-DC6F-D7E44EBC94D1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8553A30-32EA-24C1-350B-198F4D666204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405A2D5-A176-4DF6-A060-C6ED893EC760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759AE66-DB7B-1B63-258A-512BEB82B77F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CF04B3A-5EF5-4A42-D619-E04E22C91989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540B55E-0F15-6C78-7470-11B1A97A1C5C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7D3DB30-D65A-F52D-0F85-70ECD3F0DAC2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5192B38E-0F71-4309-01F3-352A8B188AAB}"/>
              </a:ext>
            </a:extLst>
          </p:cNvPr>
          <p:cNvSpPr txBox="1"/>
          <p:nvPr/>
        </p:nvSpPr>
        <p:spPr>
          <a:xfrm>
            <a:off x="626158" y="549623"/>
            <a:ext cx="17204641" cy="868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SPARK Practicum - MICCAI </a:t>
            </a:r>
            <a:r>
              <a:rPr lang="en-US" sz="5754" spc="420" dirty="0" err="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BraTS</a:t>
            </a: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Challenge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E73660B8-29E0-3FB8-1359-368EBA34CE9A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4C72CA7-200F-EA84-102E-4B0781BEEA9B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E87204A-E255-0BD0-F9BB-00EBFFEE25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62" y="1714500"/>
            <a:ext cx="18288000" cy="5486400"/>
          </a:xfrm>
          <a:prstGeom prst="rect">
            <a:avLst/>
          </a:prstGeom>
        </p:spPr>
      </p:pic>
      <p:sp>
        <p:nvSpPr>
          <p:cNvPr id="15" name="Google Shape;160;g1fa195614a4_0_45">
            <a:extLst>
              <a:ext uri="{FF2B5EF4-FFF2-40B4-BE49-F238E27FC236}">
                <a16:creationId xmlns:a16="http://schemas.microsoft.com/office/drawing/2014/main" id="{A8028AA1-1089-7AC7-6AC9-7035137C8C54}"/>
              </a:ext>
            </a:extLst>
          </p:cNvPr>
          <p:cNvSpPr txBox="1"/>
          <p:nvPr/>
        </p:nvSpPr>
        <p:spPr>
          <a:xfrm>
            <a:off x="2057400" y="6928652"/>
            <a:ext cx="5453229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CA" sz="2400" b="0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Foundation (Teach): </a:t>
            </a:r>
            <a:r>
              <a:rPr lang="en-CA" sz="2400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Feb</a:t>
            </a:r>
            <a:r>
              <a:rPr lang="en-CA" sz="2400" b="0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2400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22nd</a:t>
            </a:r>
            <a:r>
              <a:rPr lang="en-CA" sz="2400" b="0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May </a:t>
            </a:r>
            <a:r>
              <a:rPr lang="en-CA" sz="2400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3rd</a:t>
            </a:r>
            <a:r>
              <a:rPr lang="en-CA" sz="2400" b="0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b="0" i="0" u="sng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4200"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CA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Virtual + 3hr Midweek Meeting </a:t>
            </a:r>
          </a:p>
          <a:p>
            <a:pPr marL="584200"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CA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+ 2hr Saturday Tutorial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8928698A-97B3-E1E4-5A0A-BEDD89B0DC57}"/>
              </a:ext>
            </a:extLst>
          </p:cNvPr>
          <p:cNvSpPr txBox="1"/>
          <p:nvPr/>
        </p:nvSpPr>
        <p:spPr>
          <a:xfrm>
            <a:off x="130726" y="6917666"/>
            <a:ext cx="2209800" cy="626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91"/>
              </a:lnSpc>
            </a:pPr>
            <a:r>
              <a:rPr lang="en-US" sz="2500" b="1" spc="325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Norwester"/>
              </a:rPr>
              <a:t>FORMAT:</a:t>
            </a:r>
          </a:p>
        </p:txBody>
      </p:sp>
      <p:sp>
        <p:nvSpPr>
          <p:cNvPr id="19" name="Google Shape;160;g1fa195614a4_0_45">
            <a:extLst>
              <a:ext uri="{FF2B5EF4-FFF2-40B4-BE49-F238E27FC236}">
                <a16:creationId xmlns:a16="http://schemas.microsoft.com/office/drawing/2014/main" id="{963A667A-C91A-F880-E6B4-67B79E3D07FD}"/>
              </a:ext>
            </a:extLst>
          </p:cNvPr>
          <p:cNvSpPr txBox="1"/>
          <p:nvPr/>
        </p:nvSpPr>
        <p:spPr>
          <a:xfrm>
            <a:off x="7466989" y="6963401"/>
            <a:ext cx="522462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sz="2400" b="0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Hackathon (Try): May 12th to May 16th</a:t>
            </a:r>
          </a:p>
          <a:p>
            <a:pPr marL="584200"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CA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Hybrid + 9hr Monday to Friday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60;g1fa195614a4_0_45">
            <a:extLst>
              <a:ext uri="{FF2B5EF4-FFF2-40B4-BE49-F238E27FC236}">
                <a16:creationId xmlns:a16="http://schemas.microsoft.com/office/drawing/2014/main" id="{0D3139F5-DC07-6C27-A966-8063D743F699}"/>
              </a:ext>
            </a:extLst>
          </p:cNvPr>
          <p:cNvSpPr txBox="1"/>
          <p:nvPr/>
        </p:nvSpPr>
        <p:spPr>
          <a:xfrm>
            <a:off x="12647978" y="6972300"/>
            <a:ext cx="5356678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sz="2400" b="0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Practicum (Use): May 24th to August 3th </a:t>
            </a:r>
          </a:p>
          <a:p>
            <a:pPr marL="584200"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Virtual + 3hr Midweek Meeting </a:t>
            </a:r>
          </a:p>
          <a:p>
            <a:pPr marL="584200"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+ 2hr Saturday Tutorial</a:t>
            </a:r>
          </a:p>
        </p:txBody>
      </p:sp>
      <p:sp>
        <p:nvSpPr>
          <p:cNvPr id="21" name="Google Shape;160;g1fa195614a4_0_45">
            <a:extLst>
              <a:ext uri="{FF2B5EF4-FFF2-40B4-BE49-F238E27FC236}">
                <a16:creationId xmlns:a16="http://schemas.microsoft.com/office/drawing/2014/main" id="{F888C085-2789-57A6-25DD-1B9B583BD655}"/>
              </a:ext>
            </a:extLst>
          </p:cNvPr>
          <p:cNvSpPr txBox="1"/>
          <p:nvPr/>
        </p:nvSpPr>
        <p:spPr>
          <a:xfrm>
            <a:off x="4054238" y="8428286"/>
            <a:ext cx="945726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CA" sz="24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 live events including seminars and tutorials are in East Africa Time</a:t>
            </a:r>
            <a:endParaRPr sz="2400" b="1" i="1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0218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4AD94-7F07-5685-66F6-41074E311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A9309EB-4185-9503-38A6-EC0EE6CE0E25}"/>
              </a:ext>
            </a:extLst>
          </p:cNvPr>
          <p:cNvGrpSpPr/>
          <p:nvPr/>
        </p:nvGrpSpPr>
        <p:grpSpPr>
          <a:xfrm rot="-10800000">
            <a:off x="-1" y="380185"/>
            <a:ext cx="18287999" cy="1297030"/>
            <a:chOff x="0" y="0"/>
            <a:chExt cx="5146429" cy="341605"/>
          </a:xfrm>
          <a:solidFill>
            <a:schemeClr val="tx1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F5C7885-6F5B-0B27-F203-D5A0DBF288B3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F9F1C2D-23B0-8835-BEA2-34F48475DC44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D584BCC-7F99-3770-AA7F-62BBC5344595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403D90F-D2B0-A801-BACE-40FE3ED036FA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9FD44F3-817F-BC69-DF41-84976B18F373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7FE851B-AA2C-B853-26FC-C4B117DA3B4F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5B7FF6E-B54C-CD33-3C8C-85866A38ECF9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8CBB7312-6E74-11EC-B95E-5AF439067885}"/>
              </a:ext>
            </a:extLst>
          </p:cNvPr>
          <p:cNvSpPr txBox="1"/>
          <p:nvPr/>
        </p:nvSpPr>
        <p:spPr>
          <a:xfrm>
            <a:off x="626158" y="549623"/>
            <a:ext cx="17204641" cy="868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Collaborative Learning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73B7E87-827A-0BDF-3365-1162EAB1A344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64D3E41-A65D-F7CB-A567-9DB3776AC553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9AB322-C525-A3BE-E365-CA5E1A061EFC}"/>
              </a:ext>
            </a:extLst>
          </p:cNvPr>
          <p:cNvGrpSpPr/>
          <p:nvPr/>
        </p:nvGrpSpPr>
        <p:grpSpPr>
          <a:xfrm>
            <a:off x="626159" y="3063464"/>
            <a:ext cx="7025204" cy="1360927"/>
            <a:chOff x="626159" y="3063464"/>
            <a:chExt cx="7025204" cy="1360927"/>
          </a:xfrm>
        </p:grpSpPr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F386762-28D2-60C7-6C73-F7CF15C2F003}"/>
                </a:ext>
              </a:extLst>
            </p:cNvPr>
            <p:cNvSpPr/>
            <p:nvPr/>
          </p:nvSpPr>
          <p:spPr>
            <a:xfrm>
              <a:off x="626159" y="3063464"/>
              <a:ext cx="1962623" cy="1113789"/>
            </a:xfrm>
            <a:custGeom>
              <a:avLst/>
              <a:gdLst/>
              <a:ahLst/>
              <a:cxnLst/>
              <a:rect l="l" t="t" r="r" b="b"/>
              <a:pathLst>
                <a:path w="1962623" h="1113789">
                  <a:moveTo>
                    <a:pt x="0" y="0"/>
                  </a:moveTo>
                  <a:lnTo>
                    <a:pt x="1962623" y="0"/>
                  </a:lnTo>
                  <a:lnTo>
                    <a:pt x="1962623" y="1113788"/>
                  </a:lnTo>
                  <a:lnTo>
                    <a:pt x="0" y="11137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TextBox 21">
              <a:extLst>
                <a:ext uri="{FF2B5EF4-FFF2-40B4-BE49-F238E27FC236}">
                  <a16:creationId xmlns:a16="http://schemas.microsoft.com/office/drawing/2014/main" id="{C49C349F-FB49-1A40-E9E8-9BBA0F309738}"/>
                </a:ext>
              </a:extLst>
            </p:cNvPr>
            <p:cNvSpPr txBox="1"/>
            <p:nvPr/>
          </p:nvSpPr>
          <p:spPr>
            <a:xfrm>
              <a:off x="2895600" y="3129278"/>
              <a:ext cx="4755763" cy="884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43"/>
                </a:lnSpc>
              </a:pPr>
              <a:r>
                <a:rPr lang="en-US" sz="3549" b="1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Inter Ultra-Bold"/>
                </a:rPr>
                <a:t>Interdisciplinary Collaboration</a:t>
              </a:r>
            </a:p>
          </p:txBody>
        </p:sp>
        <p:sp>
          <p:nvSpPr>
            <p:cNvPr id="24" name="TextBox 28">
              <a:extLst>
                <a:ext uri="{FF2B5EF4-FFF2-40B4-BE49-F238E27FC236}">
                  <a16:creationId xmlns:a16="http://schemas.microsoft.com/office/drawing/2014/main" id="{61453189-A864-8C9F-3142-9B10B38CB29A}"/>
                </a:ext>
              </a:extLst>
            </p:cNvPr>
            <p:cNvSpPr txBox="1"/>
            <p:nvPr/>
          </p:nvSpPr>
          <p:spPr>
            <a:xfrm>
              <a:off x="2819400" y="4014022"/>
              <a:ext cx="4114800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239"/>
                </a:lnSpc>
              </a:pPr>
              <a:r>
                <a:rPr lang="en-US" sz="2699" b="1" dirty="0">
                  <a:solidFill>
                    <a:srgbClr val="EE8600"/>
                  </a:solidFill>
                  <a:latin typeface="Inter"/>
                  <a:ea typeface="Inter"/>
                  <a:cs typeface="Inter"/>
                  <a:sym typeface="Inter"/>
                </a:rPr>
                <a:t> Collaborative Culture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030D53B-00F8-45B6-ABED-9A86B3039939}"/>
              </a:ext>
            </a:extLst>
          </p:cNvPr>
          <p:cNvGrpSpPr/>
          <p:nvPr/>
        </p:nvGrpSpPr>
        <p:grpSpPr>
          <a:xfrm>
            <a:off x="10026376" y="2931301"/>
            <a:ext cx="6767678" cy="1493090"/>
            <a:chOff x="7938922" y="2906574"/>
            <a:chExt cx="6767678" cy="1493090"/>
          </a:xfrm>
        </p:grpSpPr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7FE45E87-E99D-B310-BE88-0DEA81D85D57}"/>
                </a:ext>
              </a:extLst>
            </p:cNvPr>
            <p:cNvSpPr/>
            <p:nvPr/>
          </p:nvSpPr>
          <p:spPr>
            <a:xfrm>
              <a:off x="7938922" y="2906574"/>
              <a:ext cx="1300872" cy="1427569"/>
            </a:xfrm>
            <a:custGeom>
              <a:avLst/>
              <a:gdLst/>
              <a:ahLst/>
              <a:cxnLst/>
              <a:rect l="l" t="t" r="r" b="b"/>
              <a:pathLst>
                <a:path w="1300872" h="1427569">
                  <a:moveTo>
                    <a:pt x="0" y="0"/>
                  </a:moveTo>
                  <a:lnTo>
                    <a:pt x="1300872" y="0"/>
                  </a:lnTo>
                  <a:lnTo>
                    <a:pt x="1300872" y="1427569"/>
                  </a:lnTo>
                  <a:lnTo>
                    <a:pt x="0" y="1427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TextBox 23">
              <a:extLst>
                <a:ext uri="{FF2B5EF4-FFF2-40B4-BE49-F238E27FC236}">
                  <a16:creationId xmlns:a16="http://schemas.microsoft.com/office/drawing/2014/main" id="{B35E8B7D-527A-0072-3275-58364B6C4783}"/>
                </a:ext>
              </a:extLst>
            </p:cNvPr>
            <p:cNvSpPr txBox="1"/>
            <p:nvPr/>
          </p:nvSpPr>
          <p:spPr>
            <a:xfrm>
              <a:off x="9527353" y="3129278"/>
              <a:ext cx="5016612" cy="884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43"/>
                </a:lnSpc>
              </a:pPr>
              <a:r>
                <a:rPr lang="en-US" sz="3549" b="1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Inter Ultra-Bold"/>
                </a:rPr>
                <a:t>Innovation In Medical Solutions</a:t>
              </a:r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71BA67A1-12B0-6E70-1C4A-319FF282FC50}"/>
                </a:ext>
              </a:extLst>
            </p:cNvPr>
            <p:cNvSpPr txBox="1"/>
            <p:nvPr/>
          </p:nvSpPr>
          <p:spPr>
            <a:xfrm>
              <a:off x="9575989" y="3989295"/>
              <a:ext cx="5130611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239"/>
                </a:lnSpc>
              </a:pPr>
              <a:r>
                <a:rPr lang="en-US" sz="2699" b="1" dirty="0">
                  <a:solidFill>
                    <a:srgbClr val="EE8600"/>
                  </a:solidFill>
                  <a:latin typeface="Inter"/>
                  <a:ea typeface="Inter"/>
                  <a:cs typeface="Inter"/>
                  <a:sym typeface="Inter"/>
                </a:rPr>
                <a:t>Win Health Grand Challenges!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E3F4FF-E9A3-CA26-1A22-CB8EF262C548}"/>
              </a:ext>
            </a:extLst>
          </p:cNvPr>
          <p:cNvGrpSpPr/>
          <p:nvPr/>
        </p:nvGrpSpPr>
        <p:grpSpPr>
          <a:xfrm>
            <a:off x="9751770" y="5997930"/>
            <a:ext cx="7240830" cy="2697601"/>
            <a:chOff x="7500139" y="5844439"/>
            <a:chExt cx="7240830" cy="2697601"/>
          </a:xfrm>
        </p:grpSpPr>
        <p:pic>
          <p:nvPicPr>
            <p:cNvPr id="30" name="Graphic 29" descr="Users with solid fill">
              <a:extLst>
                <a:ext uri="{FF2B5EF4-FFF2-40B4-BE49-F238E27FC236}">
                  <a16:creationId xmlns:a16="http://schemas.microsoft.com/office/drawing/2014/main" id="{55483115-D1D0-2390-1DCA-71CF8DB19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500139" y="5844439"/>
              <a:ext cx="2178437" cy="2178437"/>
            </a:xfrm>
            <a:prstGeom prst="rect">
              <a:avLst/>
            </a:prstGeom>
          </p:spPr>
        </p:pic>
        <p:sp>
          <p:nvSpPr>
            <p:cNvPr id="31" name="TextBox 18">
              <a:extLst>
                <a:ext uri="{FF2B5EF4-FFF2-40B4-BE49-F238E27FC236}">
                  <a16:creationId xmlns:a16="http://schemas.microsoft.com/office/drawing/2014/main" id="{A94001D4-FF6C-62BB-3323-D26E93C39A85}"/>
                </a:ext>
              </a:extLst>
            </p:cNvPr>
            <p:cNvSpPr txBox="1"/>
            <p:nvPr/>
          </p:nvSpPr>
          <p:spPr>
            <a:xfrm>
              <a:off x="9906000" y="6439234"/>
              <a:ext cx="3354818" cy="8720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43"/>
                </a:lnSpc>
              </a:pPr>
              <a:r>
                <a:rPr lang="en-US" sz="3400" b="1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Inter Ultra-Bold"/>
                </a:rPr>
                <a:t>Trained As A</a:t>
              </a:r>
            </a:p>
            <a:p>
              <a:pPr algn="l">
                <a:lnSpc>
                  <a:spcPts val="3443"/>
                </a:lnSpc>
              </a:pPr>
              <a:r>
                <a:rPr lang="en-US" sz="3400" b="1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Inter Ultra-Bold"/>
                </a:rPr>
                <a:t>Team</a:t>
              </a:r>
            </a:p>
          </p:txBody>
        </p:sp>
        <p:sp>
          <p:nvSpPr>
            <p:cNvPr id="32" name="TextBox 28">
              <a:extLst>
                <a:ext uri="{FF2B5EF4-FFF2-40B4-BE49-F238E27FC236}">
                  <a16:creationId xmlns:a16="http://schemas.microsoft.com/office/drawing/2014/main" id="{E9F2E826-E8EF-AF34-395B-196F4B729327}"/>
                </a:ext>
              </a:extLst>
            </p:cNvPr>
            <p:cNvSpPr txBox="1"/>
            <p:nvPr/>
          </p:nvSpPr>
          <p:spPr>
            <a:xfrm>
              <a:off x="9917906" y="7310934"/>
              <a:ext cx="4823063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239"/>
                </a:lnSpc>
              </a:pPr>
              <a:r>
                <a:rPr lang="en-US" sz="2699" b="1" dirty="0">
                  <a:solidFill>
                    <a:srgbClr val="EE8600"/>
                  </a:solidFill>
                  <a:latin typeface="Inter"/>
                  <a:ea typeface="Inter"/>
                  <a:cs typeface="Inter"/>
                  <a:sym typeface="Inter"/>
                </a:rPr>
                <a:t>Complete courses, Hackathon, Practicum (conference papers)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72B8B6E-87CC-2E66-5B64-50DC635698CA}"/>
              </a:ext>
            </a:extLst>
          </p:cNvPr>
          <p:cNvGrpSpPr/>
          <p:nvPr/>
        </p:nvGrpSpPr>
        <p:grpSpPr>
          <a:xfrm>
            <a:off x="346538" y="6109310"/>
            <a:ext cx="7027408" cy="2359258"/>
            <a:chOff x="346538" y="6109310"/>
            <a:chExt cx="7027408" cy="235925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14D48B90-DCDB-2778-05D5-CD83111A650E}"/>
                </a:ext>
              </a:extLst>
            </p:cNvPr>
            <p:cNvSpPr/>
            <p:nvPr/>
          </p:nvSpPr>
          <p:spPr>
            <a:xfrm>
              <a:off x="987914" y="6109310"/>
              <a:ext cx="1436777" cy="1884298"/>
            </a:xfrm>
            <a:custGeom>
              <a:avLst/>
              <a:gdLst/>
              <a:ahLst/>
              <a:cxnLst/>
              <a:rect l="l" t="t" r="r" b="b"/>
              <a:pathLst>
                <a:path w="1436777" h="1884298">
                  <a:moveTo>
                    <a:pt x="0" y="0"/>
                  </a:moveTo>
                  <a:lnTo>
                    <a:pt x="1436777" y="0"/>
                  </a:lnTo>
                  <a:lnTo>
                    <a:pt x="1436777" y="1884298"/>
                  </a:lnTo>
                  <a:lnTo>
                    <a:pt x="0" y="1884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5" name="TextBox 18">
              <a:extLst>
                <a:ext uri="{FF2B5EF4-FFF2-40B4-BE49-F238E27FC236}">
                  <a16:creationId xmlns:a16="http://schemas.microsoft.com/office/drawing/2014/main" id="{E57B12DE-735E-DF65-A76D-CF012DB9D8A6}"/>
                </a:ext>
              </a:extLst>
            </p:cNvPr>
            <p:cNvSpPr txBox="1"/>
            <p:nvPr/>
          </p:nvSpPr>
          <p:spPr>
            <a:xfrm>
              <a:off x="2588782" y="6438900"/>
              <a:ext cx="3354818" cy="8720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43"/>
                </a:lnSpc>
              </a:pPr>
              <a:r>
                <a:rPr lang="en-US" sz="3549" b="1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Inter Ultra-Bold"/>
                </a:rPr>
                <a:t>Collective</a:t>
              </a:r>
            </a:p>
            <a:p>
              <a:pPr algn="l">
                <a:lnSpc>
                  <a:spcPts val="3443"/>
                </a:lnSpc>
              </a:pPr>
              <a:r>
                <a:rPr lang="en-US" sz="3549" b="1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Inter Ultra-Bold"/>
                </a:rPr>
                <a:t>Intelligence</a:t>
              </a:r>
            </a:p>
          </p:txBody>
        </p:sp>
        <p:pic>
          <p:nvPicPr>
            <p:cNvPr id="36" name="Graphic 35" descr="Cheers outline">
              <a:extLst>
                <a:ext uri="{FF2B5EF4-FFF2-40B4-BE49-F238E27FC236}">
                  <a16:creationId xmlns:a16="http://schemas.microsoft.com/office/drawing/2014/main" id="{A829E623-7842-E491-1DDE-9F6CD84A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46538" y="6851310"/>
              <a:ext cx="1617258" cy="1617258"/>
            </a:xfrm>
            <a:prstGeom prst="rect">
              <a:avLst/>
            </a:prstGeom>
          </p:spPr>
        </p:pic>
        <p:sp>
          <p:nvSpPr>
            <p:cNvPr id="37" name="TextBox 28">
              <a:extLst>
                <a:ext uri="{FF2B5EF4-FFF2-40B4-BE49-F238E27FC236}">
                  <a16:creationId xmlns:a16="http://schemas.microsoft.com/office/drawing/2014/main" id="{D48891E8-C6BD-3C5B-DDD4-457527C7148F}"/>
                </a:ext>
              </a:extLst>
            </p:cNvPr>
            <p:cNvSpPr txBox="1"/>
            <p:nvPr/>
          </p:nvSpPr>
          <p:spPr>
            <a:xfrm>
              <a:off x="2550883" y="7310933"/>
              <a:ext cx="4823063" cy="8207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239"/>
                </a:lnSpc>
              </a:pPr>
              <a:r>
                <a:rPr lang="en-US" sz="2699" b="1" dirty="0">
                  <a:solidFill>
                    <a:srgbClr val="EE8600"/>
                  </a:solidFill>
                  <a:latin typeface="Inter"/>
                  <a:ea typeface="Inter"/>
                  <a:cs typeface="Inter"/>
                  <a:sym typeface="Inter"/>
                </a:rPr>
                <a:t>Every member of the team brings their expertise </a:t>
              </a:r>
            </a:p>
          </p:txBody>
        </p:sp>
      </p:grpSp>
      <p:sp>
        <p:nvSpPr>
          <p:cNvPr id="38" name="TextBox 10">
            <a:extLst>
              <a:ext uri="{FF2B5EF4-FFF2-40B4-BE49-F238E27FC236}">
                <a16:creationId xmlns:a16="http://schemas.microsoft.com/office/drawing/2014/main" id="{66493CB7-EB2B-FD5F-60FF-84D433AF6EAD}"/>
              </a:ext>
            </a:extLst>
          </p:cNvPr>
          <p:cNvSpPr txBox="1"/>
          <p:nvPr/>
        </p:nvSpPr>
        <p:spPr>
          <a:xfrm>
            <a:off x="228600" y="1860172"/>
            <a:ext cx="7010400" cy="868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latin typeface="Norwester"/>
                <a:ea typeface="Norwester"/>
                <a:cs typeface="Norwester"/>
                <a:sym typeface="Norwester"/>
              </a:rPr>
              <a:t>Program Objective</a:t>
            </a:r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B9E952E0-F518-64F9-940C-E6A3FAF9A4FE}"/>
              </a:ext>
            </a:extLst>
          </p:cNvPr>
          <p:cNvSpPr txBox="1"/>
          <p:nvPr/>
        </p:nvSpPr>
        <p:spPr>
          <a:xfrm>
            <a:off x="346538" y="5240353"/>
            <a:ext cx="3615862" cy="868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latin typeface="Norwester"/>
                <a:ea typeface="Norwester"/>
                <a:cs typeface="Norwester"/>
                <a:sym typeface="Norwester"/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3509827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F1724-EEEB-05EC-5D66-8053C105D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DF873B7-E063-08F5-DE40-1BD784592E69}"/>
              </a:ext>
            </a:extLst>
          </p:cNvPr>
          <p:cNvGrpSpPr/>
          <p:nvPr/>
        </p:nvGrpSpPr>
        <p:grpSpPr>
          <a:xfrm rot="-10800000">
            <a:off x="-1" y="380185"/>
            <a:ext cx="18287999" cy="1297030"/>
            <a:chOff x="0" y="0"/>
            <a:chExt cx="5146429" cy="341605"/>
          </a:xfrm>
          <a:solidFill>
            <a:schemeClr val="tx1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F9C7DF7-6DCD-7C6F-1B9B-BDA215E25681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91B2A20-8992-1D0D-6E6B-6FE2C6E23A61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AF7095C-100C-6FCD-775C-19189965ED3A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463E1BF-081E-5D81-D946-56A95FE44E44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BB2CFCB-EC39-461C-EDCC-5D522D2FCA71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6465ADB-8D7F-0040-CCBB-D6013BF7B63A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812820E-A56A-C97D-FFF2-B9D246ADD246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612FC379-A2F0-46C0-C736-12BE65EF1420}"/>
              </a:ext>
            </a:extLst>
          </p:cNvPr>
          <p:cNvSpPr txBox="1"/>
          <p:nvPr/>
        </p:nvSpPr>
        <p:spPr>
          <a:xfrm>
            <a:off x="626158" y="549623"/>
            <a:ext cx="17204641" cy="868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Multi-disciplinary Team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5F678E38-8B9E-585F-174D-AA4C7217EE2B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CF05693-520E-04A6-0B92-CF7DCD39DB66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0555817-195E-3DD3-C157-DDAD8B501A27}"/>
              </a:ext>
            </a:extLst>
          </p:cNvPr>
          <p:cNvSpPr txBox="1"/>
          <p:nvPr/>
        </p:nvSpPr>
        <p:spPr>
          <a:xfrm>
            <a:off x="2945634" y="1485900"/>
            <a:ext cx="13437365" cy="623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91"/>
              </a:lnSpc>
            </a:pPr>
            <a:r>
              <a:rPr lang="en-US" sz="2400" b="1" u="sng" spc="325" dirty="0">
                <a:solidFill>
                  <a:srgbClr val="EE86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Norwester"/>
              </a:rPr>
              <a:t>AI WORKFLOW FOR BRAIN TUMOR SEGMENTATION AND GRADING</a:t>
            </a:r>
          </a:p>
        </p:txBody>
      </p:sp>
      <p:sp>
        <p:nvSpPr>
          <p:cNvPr id="14" name="Google Shape;140;g1fa1825b022_0_170">
            <a:extLst>
              <a:ext uri="{FF2B5EF4-FFF2-40B4-BE49-F238E27FC236}">
                <a16:creationId xmlns:a16="http://schemas.microsoft.com/office/drawing/2014/main" id="{AD81669C-3CCE-A1F1-E75D-43F391D92471}"/>
              </a:ext>
            </a:extLst>
          </p:cNvPr>
          <p:cNvSpPr txBox="1"/>
          <p:nvPr/>
        </p:nvSpPr>
        <p:spPr>
          <a:xfrm>
            <a:off x="10934353" y="5267392"/>
            <a:ext cx="406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84BB9-7661-97BA-655F-8FFCDB231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74" y="2650696"/>
            <a:ext cx="6555735" cy="513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3DABC80-6A42-3C2C-BBE2-86B8B9255F8B}"/>
              </a:ext>
            </a:extLst>
          </p:cNvPr>
          <p:cNvSpPr/>
          <p:nvPr/>
        </p:nvSpPr>
        <p:spPr>
          <a:xfrm>
            <a:off x="4429218" y="2607241"/>
            <a:ext cx="1666780" cy="1529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66DF0B-DCFD-AF2B-E5A5-C1F7B6B550F2}"/>
              </a:ext>
            </a:extLst>
          </p:cNvPr>
          <p:cNvSpPr txBox="1"/>
          <p:nvPr/>
        </p:nvSpPr>
        <p:spPr>
          <a:xfrm>
            <a:off x="151653" y="4136700"/>
            <a:ext cx="407996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u="sng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Manual Segmentation (Ground truth)</a:t>
            </a:r>
          </a:p>
          <a:p>
            <a:r>
              <a:rPr lang="en-CA" b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Expert label or annotation (Clinicians)</a:t>
            </a:r>
            <a:r>
              <a:rPr lang="en-CA" b="1" dirty="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CA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Neuroradiologist (expert reader)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CA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Neurooncologist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CA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Neurosurgeon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CA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Neuropathologist/Anatomist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CA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25FD9FE-9594-C87F-35E8-A1AC3AEF7A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23450" y="2247900"/>
            <a:ext cx="5666638" cy="44705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6E953F-F4A0-DB56-2CAC-F953647B9CCE}"/>
              </a:ext>
            </a:extLst>
          </p:cNvPr>
          <p:cNvSpPr txBox="1"/>
          <p:nvPr/>
        </p:nvSpPr>
        <p:spPr>
          <a:xfrm>
            <a:off x="11183615" y="7224779"/>
            <a:ext cx="426270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u="sng" dirty="0">
                <a:solidFill>
                  <a:srgbClr val="6633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 development</a:t>
            </a:r>
          </a:p>
          <a:p>
            <a:r>
              <a:rPr lang="en-CA" b="1" dirty="0">
                <a:solidFill>
                  <a:srgbClr val="6633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Skilled Computational Scientists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CA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Computer scientist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CA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Physicists (medical image processing)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CA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CA" b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Neuroradiologist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CA" b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Neurosurgeon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CA" b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Neurooncologist</a:t>
            </a:r>
          </a:p>
          <a:p>
            <a:endParaRPr lang="en-CA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1" name="Graphic 20" descr="Users with solid fill">
            <a:extLst>
              <a:ext uri="{FF2B5EF4-FFF2-40B4-BE49-F238E27FC236}">
                <a16:creationId xmlns:a16="http://schemas.microsoft.com/office/drawing/2014/main" id="{F560CE2B-FC46-0CED-40B9-BC7682FBED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21364" y="6729049"/>
            <a:ext cx="1019920" cy="101992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572CBDD-7A1A-E4EB-1BD3-9B2A8462ADFB}"/>
              </a:ext>
            </a:extLst>
          </p:cNvPr>
          <p:cNvCxnSpPr>
            <a:cxnSpLocks/>
          </p:cNvCxnSpPr>
          <p:nvPr/>
        </p:nvCxnSpPr>
        <p:spPr>
          <a:xfrm>
            <a:off x="10363200" y="3492601"/>
            <a:ext cx="14345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9D97B14-D87A-3378-0483-0B244E823D97}"/>
              </a:ext>
            </a:extLst>
          </p:cNvPr>
          <p:cNvCxnSpPr>
            <a:cxnSpLocks/>
          </p:cNvCxnSpPr>
          <p:nvPr/>
        </p:nvCxnSpPr>
        <p:spPr>
          <a:xfrm flipV="1">
            <a:off x="5181600" y="6186885"/>
            <a:ext cx="0" cy="124261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F7CFA07-7BD2-3D52-41AE-B7475DC4B304}"/>
              </a:ext>
            </a:extLst>
          </p:cNvPr>
          <p:cNvCxnSpPr>
            <a:cxnSpLocks/>
          </p:cNvCxnSpPr>
          <p:nvPr/>
        </p:nvCxnSpPr>
        <p:spPr>
          <a:xfrm flipV="1">
            <a:off x="2277319" y="3127257"/>
            <a:ext cx="2053098" cy="1012185"/>
          </a:xfrm>
          <a:prstGeom prst="bentConnector3">
            <a:avLst>
              <a:gd name="adj1" fmla="val 56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Graphic 42" descr="Users with solid fill">
            <a:extLst>
              <a:ext uri="{FF2B5EF4-FFF2-40B4-BE49-F238E27FC236}">
                <a16:creationId xmlns:a16="http://schemas.microsoft.com/office/drawing/2014/main" id="{28AB1DA2-80E0-5C61-8F97-0E9EBF9E2B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4800" y="3361580"/>
            <a:ext cx="1019920" cy="1019920"/>
          </a:xfrm>
          <a:prstGeom prst="rect">
            <a:avLst/>
          </a:prstGeom>
        </p:spPr>
      </p:pic>
      <p:sp>
        <p:nvSpPr>
          <p:cNvPr id="44" name="Right Brace 43">
            <a:extLst>
              <a:ext uri="{FF2B5EF4-FFF2-40B4-BE49-F238E27FC236}">
                <a16:creationId xmlns:a16="http://schemas.microsoft.com/office/drawing/2014/main" id="{1313FE8F-42D7-8700-5448-C131FFD6AB9D}"/>
              </a:ext>
            </a:extLst>
          </p:cNvPr>
          <p:cNvSpPr/>
          <p:nvPr/>
        </p:nvSpPr>
        <p:spPr>
          <a:xfrm rot="3614623">
            <a:off x="10782689" y="5956962"/>
            <a:ext cx="288719" cy="2713836"/>
          </a:xfrm>
          <a:prstGeom prst="rightBrace">
            <a:avLst>
              <a:gd name="adj1" fmla="val 8333"/>
              <a:gd name="adj2" fmla="val 50921"/>
            </a:avLst>
          </a:prstGeom>
          <a:ln w="38100">
            <a:solidFill>
              <a:srgbClr val="EE8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B23A9DCB-3312-8E81-6259-64E442771565}"/>
              </a:ext>
            </a:extLst>
          </p:cNvPr>
          <p:cNvSpPr/>
          <p:nvPr/>
        </p:nvSpPr>
        <p:spPr>
          <a:xfrm>
            <a:off x="15435349" y="7125482"/>
            <a:ext cx="332764" cy="1966518"/>
          </a:xfrm>
          <a:prstGeom prst="rightBrace">
            <a:avLst>
              <a:gd name="adj1" fmla="val 8333"/>
              <a:gd name="adj2" fmla="val 50921"/>
            </a:avLst>
          </a:prstGeom>
          <a:ln w="38100">
            <a:solidFill>
              <a:srgbClr val="EE8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5A4D69-5444-8574-A3B1-31F28DC32A84}"/>
              </a:ext>
            </a:extLst>
          </p:cNvPr>
          <p:cNvSpPr txBox="1"/>
          <p:nvPr/>
        </p:nvSpPr>
        <p:spPr>
          <a:xfrm>
            <a:off x="15912573" y="7687428"/>
            <a:ext cx="20577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1" dirty="0">
                <a:solidFill>
                  <a:srgbClr val="EE86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Collective</a:t>
            </a:r>
          </a:p>
          <a:p>
            <a:r>
              <a:rPr lang="en-CA" sz="2400" b="1" dirty="0">
                <a:solidFill>
                  <a:srgbClr val="EE86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Intelligence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77F122-77E3-22FD-964A-6E453B4C6646}"/>
              </a:ext>
            </a:extLst>
          </p:cNvPr>
          <p:cNvSpPr txBox="1"/>
          <p:nvPr/>
        </p:nvSpPr>
        <p:spPr>
          <a:xfrm>
            <a:off x="2823472" y="7645304"/>
            <a:ext cx="517321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u="sng" dirty="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Input Data</a:t>
            </a:r>
          </a:p>
          <a:p>
            <a:r>
              <a:rPr lang="en-CA" b="1" dirty="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Interoperable Data Collection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CA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Radiographer (high value data acquisition)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CA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Neuroradiologist (protocolling)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CA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Physicists (image sequence and techniques)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CA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IT &amp; Informatics / Data Engr (Archive Storage)</a:t>
            </a:r>
          </a:p>
          <a:p>
            <a:endParaRPr lang="en-CA" b="1" u="sng" dirty="0">
              <a:solidFill>
                <a:schemeClr val="accent1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325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0F1B1-D217-8680-D2FD-5F87932BD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E85D54C-A307-E3E6-750C-93ECA4BDF71B}"/>
              </a:ext>
            </a:extLst>
          </p:cNvPr>
          <p:cNvGrpSpPr/>
          <p:nvPr/>
        </p:nvGrpSpPr>
        <p:grpSpPr>
          <a:xfrm rot="-10800000">
            <a:off x="-1" y="380185"/>
            <a:ext cx="18287999" cy="1297030"/>
            <a:chOff x="0" y="0"/>
            <a:chExt cx="5146429" cy="341605"/>
          </a:xfrm>
          <a:solidFill>
            <a:schemeClr val="tx1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5BC044C-76C4-4B4E-30D2-8E66408F88F1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46C55E1-B18B-B4B7-B636-F0B6B738E654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5CF76AB3-1315-D135-0386-EC10D2069D11}"/>
              </a:ext>
            </a:extLst>
          </p:cNvPr>
          <p:cNvSpPr txBox="1"/>
          <p:nvPr/>
        </p:nvSpPr>
        <p:spPr>
          <a:xfrm>
            <a:off x="626159" y="549623"/>
            <a:ext cx="8670242" cy="868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SPARK Academy Awards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36886113-1F73-E462-AE46-857085021066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B6AC968-FC63-64F6-1F02-29277E3B3413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4" tooltip="https://event.fourwaves.com/spark"/>
              </a:rPr>
              <a:t>https://event.fourwaves.com/spark</a:t>
            </a:r>
          </a:p>
        </p:txBody>
      </p:sp>
      <p:pic>
        <p:nvPicPr>
          <p:cNvPr id="17" name="Google Shape;319;p28" descr="Trophy with solid fill">
            <a:extLst>
              <a:ext uri="{FF2B5EF4-FFF2-40B4-BE49-F238E27FC236}">
                <a16:creationId xmlns:a16="http://schemas.microsoft.com/office/drawing/2014/main" id="{301F459C-60FB-611A-07F2-20E01D3555E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3998" y="439728"/>
            <a:ext cx="1156185" cy="11592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322;p28">
            <a:extLst>
              <a:ext uri="{FF2B5EF4-FFF2-40B4-BE49-F238E27FC236}">
                <a16:creationId xmlns:a16="http://schemas.microsoft.com/office/drawing/2014/main" id="{8CD6BC33-EB2D-238B-CB46-C83241FD0B0B}"/>
              </a:ext>
            </a:extLst>
          </p:cNvPr>
          <p:cNvCxnSpPr/>
          <p:nvPr/>
        </p:nvCxnSpPr>
        <p:spPr>
          <a:xfrm>
            <a:off x="5757661" y="2070457"/>
            <a:ext cx="0" cy="6964947"/>
          </a:xfrm>
          <a:prstGeom prst="straightConnector1">
            <a:avLst/>
          </a:prstGeom>
          <a:noFill/>
          <a:ln w="9525" cap="flat" cmpd="sng">
            <a:solidFill>
              <a:srgbClr val="EB792A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5" name="Google Shape;323;p28">
            <a:extLst>
              <a:ext uri="{FF2B5EF4-FFF2-40B4-BE49-F238E27FC236}">
                <a16:creationId xmlns:a16="http://schemas.microsoft.com/office/drawing/2014/main" id="{B0C42491-6BD0-15D2-09C0-9138701098AC}"/>
              </a:ext>
            </a:extLst>
          </p:cNvPr>
          <p:cNvCxnSpPr/>
          <p:nvPr/>
        </p:nvCxnSpPr>
        <p:spPr>
          <a:xfrm>
            <a:off x="11596963" y="2070457"/>
            <a:ext cx="0" cy="6964947"/>
          </a:xfrm>
          <a:prstGeom prst="straightConnector1">
            <a:avLst/>
          </a:prstGeom>
          <a:noFill/>
          <a:ln w="9525" cap="flat" cmpd="sng">
            <a:solidFill>
              <a:srgbClr val="EB792A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6" name="Google Shape;324;p28">
            <a:extLst>
              <a:ext uri="{FF2B5EF4-FFF2-40B4-BE49-F238E27FC236}">
                <a16:creationId xmlns:a16="http://schemas.microsoft.com/office/drawing/2014/main" id="{473EE791-37CE-CA44-090F-1464159F9A11}"/>
              </a:ext>
            </a:extLst>
          </p:cNvPr>
          <p:cNvSpPr txBox="1"/>
          <p:nvPr/>
        </p:nvSpPr>
        <p:spPr>
          <a:xfrm>
            <a:off x="601135" y="1839624"/>
            <a:ext cx="4244432" cy="784770"/>
          </a:xfrm>
          <a:prstGeom prst="rect">
            <a:avLst/>
          </a:prstGeom>
          <a:solidFill>
            <a:srgbClr val="EE8600"/>
          </a:solidFill>
          <a:ln>
            <a:solidFill>
              <a:srgbClr val="EE8600"/>
            </a:solidFill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 defTabSz="1371600">
              <a:buClr>
                <a:srgbClr val="000000"/>
              </a:buClr>
            </a:pPr>
            <a:r>
              <a:rPr lang="en-CA" sz="21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Hackathon Participation Award</a:t>
            </a:r>
            <a:endParaRPr sz="21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371600">
              <a:buClr>
                <a:srgbClr val="000000"/>
              </a:buClr>
            </a:pPr>
            <a:r>
              <a:rPr lang="en-CA" sz="21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$1000</a:t>
            </a:r>
            <a:endParaRPr sz="2100" b="1" kern="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325;p28">
            <a:extLst>
              <a:ext uri="{FF2B5EF4-FFF2-40B4-BE49-F238E27FC236}">
                <a16:creationId xmlns:a16="http://schemas.microsoft.com/office/drawing/2014/main" id="{447240B1-FF38-5742-0CCF-21D12C4625DE}"/>
              </a:ext>
            </a:extLst>
          </p:cNvPr>
          <p:cNvSpPr txBox="1"/>
          <p:nvPr/>
        </p:nvSpPr>
        <p:spPr>
          <a:xfrm>
            <a:off x="1631411" y="2774190"/>
            <a:ext cx="2051523" cy="46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defTabSz="1371600">
              <a:buClr>
                <a:srgbClr val="000000"/>
              </a:buClr>
            </a:pPr>
            <a:r>
              <a:rPr lang="en-CA" sz="21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Team ($700)</a:t>
            </a:r>
            <a:endParaRPr sz="2100" b="1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326;p28">
            <a:extLst>
              <a:ext uri="{FF2B5EF4-FFF2-40B4-BE49-F238E27FC236}">
                <a16:creationId xmlns:a16="http://schemas.microsoft.com/office/drawing/2014/main" id="{46739C4A-4FED-271B-7A40-1D8AEE79718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54700" y="3391482"/>
            <a:ext cx="2663439" cy="258393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327;p28">
            <a:extLst>
              <a:ext uri="{FF2B5EF4-FFF2-40B4-BE49-F238E27FC236}">
                <a16:creationId xmlns:a16="http://schemas.microsoft.com/office/drawing/2014/main" id="{D3E36451-676E-FDF4-CB80-1C5F8F6A0984}"/>
              </a:ext>
            </a:extLst>
          </p:cNvPr>
          <p:cNvSpPr txBox="1"/>
          <p:nvPr/>
        </p:nvSpPr>
        <p:spPr>
          <a:xfrm>
            <a:off x="1463226" y="6179642"/>
            <a:ext cx="3054203" cy="46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defTabSz="1371600">
              <a:buClr>
                <a:srgbClr val="000000"/>
              </a:buClr>
            </a:pPr>
            <a:r>
              <a:rPr lang="en-CA" sz="21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13+ Individuals ($300)</a:t>
            </a:r>
            <a:endParaRPr sz="2100" b="1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28;p28">
            <a:extLst>
              <a:ext uri="{FF2B5EF4-FFF2-40B4-BE49-F238E27FC236}">
                <a16:creationId xmlns:a16="http://schemas.microsoft.com/office/drawing/2014/main" id="{75ED010D-E3F9-4834-7482-CC44B1AD7FA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9670" y="6856558"/>
            <a:ext cx="2283485" cy="219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29;p28">
            <a:extLst>
              <a:ext uri="{FF2B5EF4-FFF2-40B4-BE49-F238E27FC236}">
                <a16:creationId xmlns:a16="http://schemas.microsoft.com/office/drawing/2014/main" id="{1176AD41-626E-54FA-CAAB-73D924F3633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23005" y="6856559"/>
            <a:ext cx="2199306" cy="252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30;p28">
            <a:extLst>
              <a:ext uri="{FF2B5EF4-FFF2-40B4-BE49-F238E27FC236}">
                <a16:creationId xmlns:a16="http://schemas.microsoft.com/office/drawing/2014/main" id="{14A0F925-99CF-2920-5095-058ADE57AB7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90259" y="7894094"/>
            <a:ext cx="3845289" cy="157377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1;p28">
            <a:extLst>
              <a:ext uri="{FF2B5EF4-FFF2-40B4-BE49-F238E27FC236}">
                <a16:creationId xmlns:a16="http://schemas.microsoft.com/office/drawing/2014/main" id="{01C25C7C-9B37-11B6-F262-E761404FD4D6}"/>
              </a:ext>
            </a:extLst>
          </p:cNvPr>
          <p:cNvSpPr txBox="1"/>
          <p:nvPr/>
        </p:nvSpPr>
        <p:spPr>
          <a:xfrm>
            <a:off x="6585425" y="1864046"/>
            <a:ext cx="4068903" cy="784770"/>
          </a:xfrm>
          <a:prstGeom prst="rect">
            <a:avLst/>
          </a:prstGeom>
          <a:solidFill>
            <a:srgbClr val="EE8600"/>
          </a:solidFill>
          <a:ln>
            <a:solidFill>
              <a:srgbClr val="EE8600"/>
            </a:solidFill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 defTabSz="1371600">
              <a:buClr>
                <a:srgbClr val="000000"/>
              </a:buClr>
            </a:pPr>
            <a:r>
              <a:rPr lang="en-CA" sz="2100" b="1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Academy Participation Award</a:t>
            </a:r>
            <a:endParaRPr sz="21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371600">
              <a:buClr>
                <a:srgbClr val="000000"/>
              </a:buClr>
            </a:pPr>
            <a:r>
              <a:rPr lang="en-CA" sz="2100" b="1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$33,000</a:t>
            </a:r>
            <a:endParaRPr sz="2100" b="1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32;p28">
            <a:extLst>
              <a:ext uri="{FF2B5EF4-FFF2-40B4-BE49-F238E27FC236}">
                <a16:creationId xmlns:a16="http://schemas.microsoft.com/office/drawing/2014/main" id="{40288BDA-27AB-4645-8E76-576FF690B86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631321" y="4422624"/>
            <a:ext cx="4091984" cy="906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33;p28">
            <a:extLst>
              <a:ext uri="{FF2B5EF4-FFF2-40B4-BE49-F238E27FC236}">
                <a16:creationId xmlns:a16="http://schemas.microsoft.com/office/drawing/2014/main" id="{9EF3486A-09E5-E45D-3264-C005CC411843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16202" y="3597334"/>
            <a:ext cx="1601483" cy="69439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34;p28">
            <a:extLst>
              <a:ext uri="{FF2B5EF4-FFF2-40B4-BE49-F238E27FC236}">
                <a16:creationId xmlns:a16="http://schemas.microsoft.com/office/drawing/2014/main" id="{948257D7-1708-8B56-C3D9-B2CA8FE82F0E}"/>
              </a:ext>
            </a:extLst>
          </p:cNvPr>
          <p:cNvSpPr txBox="1"/>
          <p:nvPr/>
        </p:nvSpPr>
        <p:spPr>
          <a:xfrm>
            <a:off x="6797500" y="2907951"/>
            <a:ext cx="4016004" cy="46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defTabSz="1371600">
              <a:buClr>
                <a:srgbClr val="000000"/>
              </a:buClr>
            </a:pPr>
            <a:r>
              <a:rPr lang="en-CA" sz="21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 Individuals ($1650/person)</a:t>
            </a:r>
            <a:endParaRPr sz="2100" b="1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35;p28">
            <a:extLst>
              <a:ext uri="{FF2B5EF4-FFF2-40B4-BE49-F238E27FC236}">
                <a16:creationId xmlns:a16="http://schemas.microsoft.com/office/drawing/2014/main" id="{DC4E70BA-CE08-9A3B-3742-C284F9A30FC8}"/>
              </a:ext>
            </a:extLst>
          </p:cNvPr>
          <p:cNvSpPr txBox="1"/>
          <p:nvPr/>
        </p:nvSpPr>
        <p:spPr>
          <a:xfrm>
            <a:off x="6700297" y="5538143"/>
            <a:ext cx="3710631" cy="110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marL="428625" indent="-428625" algn="ctr" defTabSz="1371600">
              <a:buClr>
                <a:srgbClr val="000000"/>
              </a:buClr>
              <a:buSzPts val="1400"/>
              <a:buFont typeface="Noto Sans Symbols"/>
              <a:buChar char="❖"/>
            </a:pPr>
            <a:r>
              <a:rPr lang="en-CA" sz="21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Satellite Registration Fee</a:t>
            </a:r>
            <a:endParaRPr sz="21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28625" indent="-428625" defTabSz="1371600">
              <a:buClr>
                <a:srgbClr val="000000"/>
              </a:buClr>
              <a:buSzPts val="1400"/>
              <a:buFont typeface="Noto Sans Symbols"/>
              <a:buChar char="❖"/>
            </a:pPr>
            <a:r>
              <a:rPr lang="en-CA" sz="21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Flight </a:t>
            </a:r>
            <a:endParaRPr sz="21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28625" indent="-428625" defTabSz="1371600">
              <a:buClr>
                <a:srgbClr val="000000"/>
              </a:buClr>
              <a:buSzPts val="1400"/>
              <a:buFont typeface="Noto Sans Symbols"/>
              <a:buChar char="❖"/>
            </a:pPr>
            <a:r>
              <a:rPr lang="en-CA" sz="21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Accommodations</a:t>
            </a:r>
            <a:endParaRPr sz="21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36;p28">
            <a:extLst>
              <a:ext uri="{FF2B5EF4-FFF2-40B4-BE49-F238E27FC236}">
                <a16:creationId xmlns:a16="http://schemas.microsoft.com/office/drawing/2014/main" id="{C03BD63F-2ABB-E944-50C6-0CA38E87A513}"/>
              </a:ext>
            </a:extLst>
          </p:cNvPr>
          <p:cNvSpPr txBox="1"/>
          <p:nvPr/>
        </p:nvSpPr>
        <p:spPr>
          <a:xfrm>
            <a:off x="13045690" y="1876275"/>
            <a:ext cx="3535103" cy="784770"/>
          </a:xfrm>
          <a:prstGeom prst="rect">
            <a:avLst/>
          </a:prstGeom>
          <a:solidFill>
            <a:srgbClr val="EE8600"/>
          </a:solidFill>
          <a:ln>
            <a:solidFill>
              <a:srgbClr val="EE8600"/>
            </a:solidFill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 defTabSz="1371600">
              <a:buClr>
                <a:srgbClr val="000000"/>
              </a:buClr>
            </a:pPr>
            <a:r>
              <a:rPr lang="en-CA" sz="21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1Yr- MSE-DS Scholarship</a:t>
            </a:r>
            <a:endParaRPr sz="21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371600">
              <a:buClr>
                <a:srgbClr val="000000"/>
              </a:buClr>
            </a:pPr>
            <a:r>
              <a:rPr lang="en-CA" sz="21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$70,000+</a:t>
            </a:r>
            <a:endParaRPr sz="2100" b="1" kern="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37;p28">
            <a:extLst>
              <a:ext uri="{FF2B5EF4-FFF2-40B4-BE49-F238E27FC236}">
                <a16:creationId xmlns:a16="http://schemas.microsoft.com/office/drawing/2014/main" id="{742B2FF7-878A-85C6-B5D6-69289FCFA296}"/>
              </a:ext>
            </a:extLst>
          </p:cNvPr>
          <p:cNvSpPr txBox="1"/>
          <p:nvPr/>
        </p:nvSpPr>
        <p:spPr>
          <a:xfrm>
            <a:off x="12659935" y="2907951"/>
            <a:ext cx="4583468" cy="46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defTabSz="1371600">
              <a:buClr>
                <a:srgbClr val="000000"/>
              </a:buClr>
            </a:pPr>
            <a:r>
              <a:rPr lang="en-CA" sz="21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Individuals ($35,000 per person)</a:t>
            </a:r>
            <a:endParaRPr sz="2100" b="1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338;p28">
            <a:extLst>
              <a:ext uri="{FF2B5EF4-FFF2-40B4-BE49-F238E27FC236}">
                <a16:creationId xmlns:a16="http://schemas.microsoft.com/office/drawing/2014/main" id="{57E09F3B-A05D-82A3-557B-194369338634}"/>
              </a:ext>
            </a:extLst>
          </p:cNvPr>
          <p:cNvSpPr txBox="1"/>
          <p:nvPr/>
        </p:nvSpPr>
        <p:spPr>
          <a:xfrm>
            <a:off x="2172262" y="3417604"/>
            <a:ext cx="2497008" cy="41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defTabSz="1371600">
              <a:buClr>
                <a:srgbClr val="000000"/>
              </a:buClr>
            </a:pPr>
            <a:r>
              <a:rPr lang="en-CA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Na Dabo AI </a:t>
            </a: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Google Shape;339;p28">
            <a:extLst>
              <a:ext uri="{FF2B5EF4-FFF2-40B4-BE49-F238E27FC236}">
                <a16:creationId xmlns:a16="http://schemas.microsoft.com/office/drawing/2014/main" id="{D2DF56BF-731D-374E-E36C-46163B39C5B0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798359" y="3522270"/>
            <a:ext cx="4029765" cy="1052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340;p28">
            <a:extLst>
              <a:ext uri="{FF2B5EF4-FFF2-40B4-BE49-F238E27FC236}">
                <a16:creationId xmlns:a16="http://schemas.microsoft.com/office/drawing/2014/main" id="{AB0E0BC1-6135-EA4D-0551-21023D16E08D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3595644" y="4610100"/>
            <a:ext cx="2298777" cy="329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341;p28">
            <a:extLst>
              <a:ext uri="{FF2B5EF4-FFF2-40B4-BE49-F238E27FC236}">
                <a16:creationId xmlns:a16="http://schemas.microsoft.com/office/drawing/2014/main" id="{CFA3599C-30AE-9279-AC9F-C19D88407811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838434" y="6486525"/>
            <a:ext cx="5677584" cy="266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342;p28">
            <a:extLst>
              <a:ext uri="{FF2B5EF4-FFF2-40B4-BE49-F238E27FC236}">
                <a16:creationId xmlns:a16="http://schemas.microsoft.com/office/drawing/2014/main" id="{750F9C34-0A39-91D1-D87B-347A9B05893D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540336" y="6855379"/>
            <a:ext cx="1265166" cy="63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343;p28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B171E674-EBDD-F0F7-3A1A-1B2462CCAD7C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172696" y="8313423"/>
            <a:ext cx="1928685" cy="7232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7277DB9D-D788-2F35-2FFF-6D036EB02E8B}"/>
              </a:ext>
            </a:extLst>
          </p:cNvPr>
          <p:cNvGrpSpPr/>
          <p:nvPr/>
        </p:nvGrpSpPr>
        <p:grpSpPr>
          <a:xfrm>
            <a:off x="13410215" y="9258300"/>
            <a:ext cx="4821241" cy="989059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D77E39F-A6C9-20C8-3126-E2EEA347DBC9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6F3DA2D-6741-3CFC-F0C0-DC33F45B88E4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23D5C78-FFBA-DC8C-42F0-B62B8B47EB7E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5A3CA00-5C96-5FD1-DC06-138D17D7316A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767947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15418</TotalTime>
  <Words>2343</Words>
  <Application>Microsoft Office PowerPoint</Application>
  <PresentationFormat>Custom</PresentationFormat>
  <Paragraphs>719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9" baseType="lpstr">
      <vt:lpstr>Inter</vt:lpstr>
      <vt:lpstr>Inter Bold</vt:lpstr>
      <vt:lpstr>Bukhari Script</vt:lpstr>
      <vt:lpstr>Open Sans Bold</vt:lpstr>
      <vt:lpstr>Now Medium</vt:lpstr>
      <vt:lpstr>Wingdings</vt:lpstr>
      <vt:lpstr>Montserrat Classic Bold</vt:lpstr>
      <vt:lpstr>Antonio Bold</vt:lpstr>
      <vt:lpstr>Arial</vt:lpstr>
      <vt:lpstr>Noto Sans Symbols</vt:lpstr>
      <vt:lpstr>Archivo Black</vt:lpstr>
      <vt:lpstr>Canva Sans Italics</vt:lpstr>
      <vt:lpstr>Norwester</vt:lpstr>
      <vt:lpstr>Calibri</vt:lpstr>
      <vt:lpstr>Anton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SPARK_2025_Template</dc:title>
  <dc:creator>Raymond Confidence</dc:creator>
  <cp:lastModifiedBy>Raymond Confidence</cp:lastModifiedBy>
  <cp:revision>15</cp:revision>
  <dcterms:created xsi:type="dcterms:W3CDTF">2006-08-16T00:00:00Z</dcterms:created>
  <dcterms:modified xsi:type="dcterms:W3CDTF">2025-04-26T14:40:01Z</dcterms:modified>
  <dc:identifier>DAGe1Vo-sac</dc:identifier>
</cp:coreProperties>
</file>